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57" r:id="rId3"/>
    <p:sldId id="287" r:id="rId4"/>
    <p:sldId id="258" r:id="rId5"/>
    <p:sldId id="259" r:id="rId6"/>
    <p:sldId id="279" r:id="rId7"/>
    <p:sldId id="260" r:id="rId8"/>
    <p:sldId id="280" r:id="rId9"/>
    <p:sldId id="261" r:id="rId10"/>
    <p:sldId id="288" r:id="rId11"/>
    <p:sldId id="262" r:id="rId12"/>
    <p:sldId id="263" r:id="rId13"/>
    <p:sldId id="281" r:id="rId14"/>
    <p:sldId id="264" r:id="rId15"/>
    <p:sldId id="265" r:id="rId16"/>
    <p:sldId id="282" r:id="rId17"/>
    <p:sldId id="289" r:id="rId18"/>
    <p:sldId id="266" r:id="rId19"/>
    <p:sldId id="267" r:id="rId20"/>
    <p:sldId id="283" r:id="rId21"/>
    <p:sldId id="268" r:id="rId22"/>
    <p:sldId id="269" r:id="rId23"/>
    <p:sldId id="270" r:id="rId24"/>
    <p:sldId id="284" r:id="rId25"/>
    <p:sldId id="272" r:id="rId26"/>
    <p:sldId id="273" r:id="rId27"/>
    <p:sldId id="290" r:id="rId28"/>
    <p:sldId id="274" r:id="rId29"/>
    <p:sldId id="275" r:id="rId30"/>
    <p:sldId id="291" r:id="rId31"/>
    <p:sldId id="285" r:id="rId32"/>
    <p:sldId id="276" r:id="rId33"/>
    <p:sldId id="277" r:id="rId34"/>
    <p:sldId id="27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B6AE38C-6E6C-471E-BD8E-9B7FFD8E786A}">
          <p14:sldIdLst>
            <p14:sldId id="286"/>
            <p14:sldId id="257"/>
            <p14:sldId id="287"/>
            <p14:sldId id="258"/>
            <p14:sldId id="259"/>
            <p14:sldId id="279"/>
            <p14:sldId id="260"/>
            <p14:sldId id="280"/>
            <p14:sldId id="261"/>
            <p14:sldId id="288"/>
            <p14:sldId id="262"/>
            <p14:sldId id="263"/>
            <p14:sldId id="281"/>
            <p14:sldId id="264"/>
            <p14:sldId id="265"/>
            <p14:sldId id="282"/>
            <p14:sldId id="289"/>
            <p14:sldId id="266"/>
            <p14:sldId id="267"/>
            <p14:sldId id="283"/>
            <p14:sldId id="268"/>
            <p14:sldId id="269"/>
            <p14:sldId id="270"/>
            <p14:sldId id="284"/>
            <p14:sldId id="272"/>
            <p14:sldId id="273"/>
            <p14:sldId id="290"/>
            <p14:sldId id="274"/>
            <p14:sldId id="275"/>
            <p14:sldId id="291"/>
            <p14:sldId id="285"/>
            <p14:sldId id="276"/>
            <p14:sldId id="277"/>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12" autoAdjust="0"/>
    <p:restoredTop sz="94660"/>
  </p:normalViewPr>
  <p:slideViewPr>
    <p:cSldViewPr snapToGrid="0">
      <p:cViewPr>
        <p:scale>
          <a:sx n="68" d="100"/>
          <a:sy n="68" d="100"/>
        </p:scale>
        <p:origin x="1176" y="37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4525F10-5067-40ED-945B-99AE213D377D}"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57B48-B4D1-40F8-A77B-81425B785CB0}" type="slidenum">
              <a:rPr lang="en-US" smtClean="0"/>
              <a:t>‹#›</a:t>
            </a:fld>
            <a:endParaRPr lang="en-US"/>
          </a:p>
        </p:txBody>
      </p:sp>
    </p:spTree>
    <p:extLst>
      <p:ext uri="{BB962C8B-B14F-4D97-AF65-F5344CB8AC3E}">
        <p14:creationId xmlns:p14="http://schemas.microsoft.com/office/powerpoint/2010/main" val="4102290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525F10-5067-40ED-945B-99AE213D377D}"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57B48-B4D1-40F8-A77B-81425B785CB0}" type="slidenum">
              <a:rPr lang="en-US" smtClean="0"/>
              <a:t>‹#›</a:t>
            </a:fld>
            <a:endParaRPr lang="en-US"/>
          </a:p>
        </p:txBody>
      </p:sp>
    </p:spTree>
    <p:extLst>
      <p:ext uri="{BB962C8B-B14F-4D97-AF65-F5344CB8AC3E}">
        <p14:creationId xmlns:p14="http://schemas.microsoft.com/office/powerpoint/2010/main" val="80159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525F10-5067-40ED-945B-99AE213D377D}"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57B48-B4D1-40F8-A77B-81425B785CB0}" type="slidenum">
              <a:rPr lang="en-US" smtClean="0"/>
              <a:t>‹#›</a:t>
            </a:fld>
            <a:endParaRPr lang="en-US"/>
          </a:p>
        </p:txBody>
      </p:sp>
    </p:spTree>
    <p:extLst>
      <p:ext uri="{BB962C8B-B14F-4D97-AF65-F5344CB8AC3E}">
        <p14:creationId xmlns:p14="http://schemas.microsoft.com/office/powerpoint/2010/main" val="1328536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525F10-5067-40ED-945B-99AE213D377D}"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57B48-B4D1-40F8-A77B-81425B785CB0}" type="slidenum">
              <a:rPr lang="en-US" smtClean="0"/>
              <a:t>‹#›</a:t>
            </a:fld>
            <a:endParaRPr lang="en-US"/>
          </a:p>
        </p:txBody>
      </p:sp>
    </p:spTree>
    <p:extLst>
      <p:ext uri="{BB962C8B-B14F-4D97-AF65-F5344CB8AC3E}">
        <p14:creationId xmlns:p14="http://schemas.microsoft.com/office/powerpoint/2010/main" val="3352131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525F10-5067-40ED-945B-99AE213D377D}"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57B48-B4D1-40F8-A77B-81425B785CB0}" type="slidenum">
              <a:rPr lang="en-US" smtClean="0"/>
              <a:t>‹#›</a:t>
            </a:fld>
            <a:endParaRPr lang="en-US"/>
          </a:p>
        </p:txBody>
      </p:sp>
    </p:spTree>
    <p:extLst>
      <p:ext uri="{BB962C8B-B14F-4D97-AF65-F5344CB8AC3E}">
        <p14:creationId xmlns:p14="http://schemas.microsoft.com/office/powerpoint/2010/main" val="1932889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525F10-5067-40ED-945B-99AE213D377D}"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57B48-B4D1-40F8-A77B-81425B785CB0}" type="slidenum">
              <a:rPr lang="en-US" smtClean="0"/>
              <a:t>‹#›</a:t>
            </a:fld>
            <a:endParaRPr lang="en-US"/>
          </a:p>
        </p:txBody>
      </p:sp>
    </p:spTree>
    <p:extLst>
      <p:ext uri="{BB962C8B-B14F-4D97-AF65-F5344CB8AC3E}">
        <p14:creationId xmlns:p14="http://schemas.microsoft.com/office/powerpoint/2010/main" val="2024565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525F10-5067-40ED-945B-99AE213D377D}" type="datetimeFigureOut">
              <a:rPr lang="en-US" smtClean="0"/>
              <a:t>10/7/2021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157B48-B4D1-40F8-A77B-81425B785CB0}" type="slidenum">
              <a:rPr lang="en-US" smtClean="0"/>
              <a:t>‹#›</a:t>
            </a:fld>
            <a:endParaRPr lang="en-US"/>
          </a:p>
        </p:txBody>
      </p:sp>
    </p:spTree>
    <p:extLst>
      <p:ext uri="{BB962C8B-B14F-4D97-AF65-F5344CB8AC3E}">
        <p14:creationId xmlns:p14="http://schemas.microsoft.com/office/powerpoint/2010/main" val="2990059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525F10-5067-40ED-945B-99AE213D377D}" type="datetimeFigureOut">
              <a:rPr lang="en-US" smtClean="0"/>
              <a:t>10/7/2021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157B48-B4D1-40F8-A77B-81425B785CB0}" type="slidenum">
              <a:rPr lang="en-US" smtClean="0"/>
              <a:t>‹#›</a:t>
            </a:fld>
            <a:endParaRPr lang="en-US"/>
          </a:p>
        </p:txBody>
      </p:sp>
    </p:spTree>
    <p:extLst>
      <p:ext uri="{BB962C8B-B14F-4D97-AF65-F5344CB8AC3E}">
        <p14:creationId xmlns:p14="http://schemas.microsoft.com/office/powerpoint/2010/main" val="316816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25F10-5067-40ED-945B-99AE213D377D}" type="datetimeFigureOut">
              <a:rPr lang="en-US" smtClean="0"/>
              <a:t>10/7/2021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157B48-B4D1-40F8-A77B-81425B785CB0}" type="slidenum">
              <a:rPr lang="en-US" smtClean="0"/>
              <a:t>‹#›</a:t>
            </a:fld>
            <a:endParaRPr lang="en-US"/>
          </a:p>
        </p:txBody>
      </p:sp>
    </p:spTree>
    <p:extLst>
      <p:ext uri="{BB962C8B-B14F-4D97-AF65-F5344CB8AC3E}">
        <p14:creationId xmlns:p14="http://schemas.microsoft.com/office/powerpoint/2010/main" val="99517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525F10-5067-40ED-945B-99AE213D377D}"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57B48-B4D1-40F8-A77B-81425B785CB0}" type="slidenum">
              <a:rPr lang="en-US" smtClean="0"/>
              <a:t>‹#›</a:t>
            </a:fld>
            <a:endParaRPr lang="en-US"/>
          </a:p>
        </p:txBody>
      </p:sp>
    </p:spTree>
    <p:extLst>
      <p:ext uri="{BB962C8B-B14F-4D97-AF65-F5344CB8AC3E}">
        <p14:creationId xmlns:p14="http://schemas.microsoft.com/office/powerpoint/2010/main" val="952738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525F10-5067-40ED-945B-99AE213D377D}"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57B48-B4D1-40F8-A77B-81425B785CB0}" type="slidenum">
              <a:rPr lang="en-US" smtClean="0"/>
              <a:t>‹#›</a:t>
            </a:fld>
            <a:endParaRPr lang="en-US"/>
          </a:p>
        </p:txBody>
      </p:sp>
    </p:spTree>
    <p:extLst>
      <p:ext uri="{BB962C8B-B14F-4D97-AF65-F5344CB8AC3E}">
        <p14:creationId xmlns:p14="http://schemas.microsoft.com/office/powerpoint/2010/main" val="1718795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25F10-5067-40ED-945B-99AE213D377D}" type="datetimeFigureOut">
              <a:rPr lang="en-US" smtClean="0"/>
              <a:t>10/7/2021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157B48-B4D1-40F8-A77B-81425B785CB0}" type="slidenum">
              <a:rPr lang="en-US" smtClean="0"/>
              <a:t>‹#›</a:t>
            </a:fld>
            <a:endParaRPr lang="en-US"/>
          </a:p>
        </p:txBody>
      </p:sp>
    </p:spTree>
    <p:extLst>
      <p:ext uri="{BB962C8B-B14F-4D97-AF65-F5344CB8AC3E}">
        <p14:creationId xmlns:p14="http://schemas.microsoft.com/office/powerpoint/2010/main" val="3748505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571DC0-142E-4FAF-81F3-CE66BC915FB5}"/>
              </a:ext>
            </a:extLst>
          </p:cNvPr>
          <p:cNvSpPr txBox="1"/>
          <p:nvPr/>
        </p:nvSpPr>
        <p:spPr>
          <a:xfrm>
            <a:off x="2442288" y="1667460"/>
            <a:ext cx="6097554" cy="3046988"/>
          </a:xfrm>
          <a:prstGeom prst="rect">
            <a:avLst/>
          </a:prstGeom>
          <a:noFill/>
        </p:spPr>
        <p:txBody>
          <a:bodyPr wrap="square">
            <a:spAutoFit/>
          </a:bodyPr>
          <a:lstStyle/>
          <a:p>
            <a:pPr algn="ctr" rtl="1"/>
            <a:r>
              <a:rPr lang="ar-SA" sz="9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dobe Arabic" panose="02040703060201020203" pitchFamily="18" charset="-78"/>
                <a:cs typeface="Adobe Arabic" panose="02040703060201020203" pitchFamily="18" charset="-78"/>
              </a:rPr>
              <a:t>رسول اللہ</a:t>
            </a:r>
            <a:r>
              <a:rPr lang="ur-PK" sz="9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dobe Arabic" panose="02040703060201020203" pitchFamily="18" charset="-78"/>
                <a:cs typeface="Adobe Arabic" panose="02040703060201020203" pitchFamily="18" charset="-78"/>
              </a:rPr>
              <a:t>ﷺ</a:t>
            </a:r>
            <a:r>
              <a:rPr lang="ar-SA" sz="9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dobe Arabic" panose="02040703060201020203" pitchFamily="18" charset="-78"/>
                <a:cs typeface="Adobe Arabic" panose="02040703060201020203" pitchFamily="18" charset="-78"/>
              </a:rPr>
              <a:t>کا معیار زندگی</a:t>
            </a:r>
            <a:endParaRPr lang="en-US" sz="115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dobe Arabic" panose="02040703060201020203" pitchFamily="18" charset="-78"/>
              <a:cs typeface="Adobe Arabic" panose="02040703060201020203" pitchFamily="18" charset="-78"/>
            </a:endParaRPr>
          </a:p>
        </p:txBody>
      </p:sp>
      <p:pic>
        <p:nvPicPr>
          <p:cNvPr id="4" name="Picture 3">
            <a:extLst>
              <a:ext uri="{FF2B5EF4-FFF2-40B4-BE49-F238E27FC236}">
                <a16:creationId xmlns:a16="http://schemas.microsoft.com/office/drawing/2014/main" id="{4726261A-7E89-49A9-B7F3-52C1C21B70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14746" cy="6858000"/>
          </a:xfrm>
          <a:prstGeom prst="rect">
            <a:avLst/>
          </a:prstGeom>
        </p:spPr>
      </p:pic>
    </p:spTree>
    <p:extLst>
      <p:ext uri="{BB962C8B-B14F-4D97-AF65-F5344CB8AC3E}">
        <p14:creationId xmlns:p14="http://schemas.microsoft.com/office/powerpoint/2010/main" val="2380991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454DF0-C616-4947-ABBF-C2C0E474469A}"/>
              </a:ext>
            </a:extLst>
          </p:cNvPr>
          <p:cNvSpPr txBox="1"/>
          <p:nvPr/>
        </p:nvSpPr>
        <p:spPr>
          <a:xfrm>
            <a:off x="401217" y="552166"/>
            <a:ext cx="8509518" cy="5555367"/>
          </a:xfrm>
          <a:prstGeom prst="rect">
            <a:avLst/>
          </a:prstGeom>
          <a:noFill/>
        </p:spPr>
        <p:txBody>
          <a:bodyPr wrap="square">
            <a:spAutoFit/>
          </a:bodyPr>
          <a:lstStyle/>
          <a:p>
            <a:pPr algn="ctr" rtl="1">
              <a:lnSpc>
                <a:spcPct val="150000"/>
              </a:lnSpc>
            </a:pPr>
            <a:r>
              <a:rPr lang="ar-SA" sz="4000" dirty="0">
                <a:latin typeface="Adobe Arabic" panose="02040703060201020203" pitchFamily="18" charset="-78"/>
                <a:cs typeface="Adobe Arabic" panose="02040703060201020203" pitchFamily="18" charset="-78"/>
              </a:rPr>
              <a:t>حضرت معاذ بن انس سے روایت ہے رسول اللہ </a:t>
            </a:r>
            <a:r>
              <a:rPr lang="ur-PK" sz="4000" dirty="0">
                <a:latin typeface="Adobe Arabic" panose="02040703060201020203" pitchFamily="18" charset="-78"/>
                <a:cs typeface="Adobe Arabic" panose="02040703060201020203" pitchFamily="18" charset="-78"/>
              </a:rPr>
              <a:t>ﷺ</a:t>
            </a:r>
            <a:r>
              <a:rPr lang="ar-SA" sz="4000" dirty="0">
                <a:latin typeface="Adobe Arabic" panose="02040703060201020203" pitchFamily="18" charset="-78"/>
                <a:cs typeface="Adobe Arabic" panose="02040703060201020203" pitchFamily="18" charset="-78"/>
              </a:rPr>
              <a:t> نے فرمایا</a:t>
            </a:r>
            <a:r>
              <a:rPr lang="en-US" sz="4000" dirty="0">
                <a:latin typeface="Adobe Arabic" panose="02040703060201020203" pitchFamily="18" charset="-78"/>
                <a:cs typeface="Adobe Arabic" panose="02040703060201020203" pitchFamily="18" charset="-78"/>
              </a:rPr>
              <a:t> </a:t>
            </a:r>
            <a:r>
              <a:rPr lang="ur-PK" sz="4000" dirty="0">
                <a:latin typeface="Adobe Arabic" panose="02040703060201020203" pitchFamily="18" charset="-78"/>
                <a:cs typeface="Adobe Arabic" panose="02040703060201020203" pitchFamily="18" charset="-78"/>
              </a:rPr>
              <a:t>“</a:t>
            </a:r>
            <a:r>
              <a:rPr lang="en-US" sz="4000" dirty="0">
                <a:latin typeface="Adobe Arabic" panose="02040703060201020203" pitchFamily="18" charset="-78"/>
                <a:cs typeface="Adobe Arabic" panose="02040703060201020203" pitchFamily="18" charset="-78"/>
              </a:rPr>
              <a:t> </a:t>
            </a:r>
            <a:r>
              <a:rPr lang="ar-SA" sz="4000" dirty="0">
                <a:latin typeface="Adobe Arabic" panose="02040703060201020203" pitchFamily="18" charset="-78"/>
                <a:cs typeface="Adobe Arabic" panose="02040703060201020203" pitchFamily="18" charset="-78"/>
              </a:rPr>
              <a:t>جس شخص نے محض اللہ کی رضا کے لئے تواضع کے طور پر عمدہ لباس پہننا چھوڑ دیا جبکہ وہ اس کی طاقت</a:t>
            </a:r>
            <a:r>
              <a:rPr lang="ur-PK" sz="4000" dirty="0">
                <a:latin typeface="Adobe Arabic" panose="02040703060201020203" pitchFamily="18" charset="-78"/>
                <a:cs typeface="Adobe Arabic" panose="02040703060201020203" pitchFamily="18" charset="-78"/>
              </a:rPr>
              <a:t> ر</a:t>
            </a:r>
            <a:r>
              <a:rPr lang="ar-SA" sz="4000" dirty="0">
                <a:latin typeface="Adobe Arabic" panose="02040703060201020203" pitchFamily="18" charset="-78"/>
                <a:cs typeface="Adobe Arabic" panose="02040703060201020203" pitchFamily="18" charset="-78"/>
              </a:rPr>
              <a:t>کھتا تھا تو قیامت</a:t>
            </a:r>
            <a:r>
              <a:rPr lang="ur-PK" sz="4000" dirty="0">
                <a:latin typeface="Adobe Arabic" panose="02040703060201020203" pitchFamily="18" charset="-78"/>
                <a:cs typeface="Adobe Arabic" panose="02040703060201020203" pitchFamily="18" charset="-78"/>
              </a:rPr>
              <a:t> </a:t>
            </a:r>
            <a:r>
              <a:rPr lang="ar-SA" sz="4000" dirty="0">
                <a:latin typeface="Adobe Arabic" panose="02040703060201020203" pitchFamily="18" charset="-78"/>
                <a:cs typeface="Adobe Arabic" panose="02040703060201020203" pitchFamily="18" charset="-78"/>
              </a:rPr>
              <a:t>والے دن اللہ تعالٰی تمام مخلوقات کے سامنے اسےبلائے گا اور اسے اختیار دے گا کہ ایمان کے جوڑوں میں سے جو جوڑا وہ پسند کرے چن لے</a:t>
            </a:r>
            <a:r>
              <a:rPr lang="ur-PK" sz="4000" dirty="0">
                <a:latin typeface="Adobe Arabic" panose="02040703060201020203" pitchFamily="18" charset="-78"/>
                <a:cs typeface="Adobe Arabic" panose="02040703060201020203" pitchFamily="18" charset="-78"/>
              </a:rPr>
              <a:t>”</a:t>
            </a:r>
            <a:r>
              <a:rPr lang="en-US" sz="4000" dirty="0">
                <a:latin typeface="Adobe Arabic" panose="02040703060201020203" pitchFamily="18" charset="-78"/>
                <a:cs typeface="Adobe Arabic" panose="02040703060201020203" pitchFamily="18" charset="-78"/>
              </a:rPr>
              <a:t> </a:t>
            </a:r>
            <a:r>
              <a:rPr lang="ur-PK" sz="4000" dirty="0">
                <a:latin typeface="Adobe Arabic" panose="02040703060201020203" pitchFamily="18" charset="-78"/>
                <a:cs typeface="Adobe Arabic" panose="02040703060201020203" pitchFamily="18" charset="-78"/>
              </a:rPr>
              <a:t>(</a:t>
            </a:r>
            <a:r>
              <a:rPr lang="ar-SA" sz="4000" dirty="0">
                <a:latin typeface="Adobe Arabic" panose="02040703060201020203" pitchFamily="18" charset="-78"/>
                <a:cs typeface="Adobe Arabic" panose="02040703060201020203" pitchFamily="18" charset="-78"/>
              </a:rPr>
              <a:t>ترمذی حدیث حسن</a:t>
            </a:r>
            <a:r>
              <a:rPr lang="ur-PK" sz="4000" dirty="0">
                <a:latin typeface="Adobe Arabic" panose="02040703060201020203" pitchFamily="18" charset="-78"/>
                <a:cs typeface="Adobe Arabic" panose="02040703060201020203" pitchFamily="18" charset="-78"/>
              </a:rPr>
              <a:t>)</a:t>
            </a:r>
            <a:endParaRPr lang="en-US" sz="4000" dirty="0">
              <a:latin typeface="Adobe Arabic" panose="02040703060201020203" pitchFamily="18" charset="-78"/>
              <a:cs typeface="Adobe Arabic" panose="02040703060201020203" pitchFamily="18" charset="-78"/>
            </a:endParaRPr>
          </a:p>
        </p:txBody>
      </p:sp>
      <p:pic>
        <p:nvPicPr>
          <p:cNvPr id="4" name="Picture 3">
            <a:extLst>
              <a:ext uri="{FF2B5EF4-FFF2-40B4-BE49-F238E27FC236}">
                <a16:creationId xmlns:a16="http://schemas.microsoft.com/office/drawing/2014/main" id="{BFF86867-5889-4EE0-9E39-9C3DBB3A6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84227"/>
          </a:xfrm>
          <a:prstGeom prst="rect">
            <a:avLst/>
          </a:prstGeom>
        </p:spPr>
      </p:pic>
    </p:spTree>
    <p:extLst>
      <p:ext uri="{BB962C8B-B14F-4D97-AF65-F5344CB8AC3E}">
        <p14:creationId xmlns:p14="http://schemas.microsoft.com/office/powerpoint/2010/main" val="1741117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151" y="542325"/>
            <a:ext cx="8299938" cy="5309146"/>
          </a:xfrm>
          <a:prstGeom prst="rect">
            <a:avLst/>
          </a:prstGeom>
          <a:noFill/>
        </p:spPr>
        <p:txBody>
          <a:bodyPr wrap="square" rtlCol="0">
            <a:spAutoFit/>
          </a:bodyPr>
          <a:lstStyle/>
          <a:p>
            <a:pPr algn="r" rtl="1"/>
            <a:r>
              <a:rPr lang="ur-PK" sz="5400" dirty="0">
                <a:solidFill>
                  <a:srgbClr val="002060"/>
                </a:solidFill>
                <a:latin typeface="Adobe Arabic" panose="02040703060201020203" pitchFamily="18" charset="-78"/>
                <a:cs typeface="Adobe Arabic" panose="02040703060201020203" pitchFamily="18" charset="-78"/>
              </a:rPr>
              <a:t>4</a:t>
            </a:r>
            <a:r>
              <a:rPr lang="ar-SA" sz="5400" dirty="0">
                <a:solidFill>
                  <a:srgbClr val="002060"/>
                </a:solidFill>
                <a:latin typeface="Adobe Arabic" panose="02040703060201020203" pitchFamily="18" charset="-78"/>
                <a:cs typeface="Adobe Arabic" panose="02040703060201020203" pitchFamily="18" charset="-78"/>
              </a:rPr>
              <a:t>۔ بعض حالات میں طیبات کا ترک ضروری قرار دیا ہے</a:t>
            </a:r>
            <a:endParaRPr lang="ur-PK" sz="5400" dirty="0">
              <a:solidFill>
                <a:srgbClr val="002060"/>
              </a:solidFill>
              <a:latin typeface="Adobe Arabic" panose="02040703060201020203" pitchFamily="18" charset="-78"/>
              <a:cs typeface="Adobe Arabic" panose="02040703060201020203" pitchFamily="18" charset="-78"/>
            </a:endParaRPr>
          </a:p>
          <a:p>
            <a:pPr algn="r" rtl="1"/>
            <a:endParaRPr lang="en-US" sz="1100" dirty="0">
              <a:solidFill>
                <a:srgbClr val="002060"/>
              </a:solidFill>
              <a:latin typeface="Adobe Arabic" panose="02040703060201020203" pitchFamily="18" charset="-78"/>
              <a:cs typeface="Adobe Arabic" panose="02040703060201020203" pitchFamily="18" charset="-78"/>
            </a:endParaRPr>
          </a:p>
          <a:p>
            <a:pPr algn="r" rtl="1"/>
            <a:r>
              <a:rPr lang="ar-SA" sz="4400" dirty="0">
                <a:latin typeface="Adobe Arabic" panose="02040703060201020203" pitchFamily="18" charset="-78"/>
                <a:cs typeface="Adobe Arabic" panose="02040703060201020203" pitchFamily="18" charset="-78"/>
              </a:rPr>
              <a:t>مثلا</a:t>
            </a:r>
            <a:r>
              <a:rPr lang="ur-PK" sz="4400" dirty="0">
                <a:latin typeface="Adobe Arabic" panose="02040703060201020203" pitchFamily="18" charset="-78"/>
                <a:cs typeface="Adobe Arabic" panose="02040703060201020203" pitchFamily="18" charset="-78"/>
              </a:rPr>
              <a:t>ً</a:t>
            </a:r>
            <a:r>
              <a:rPr lang="ar-SA" sz="4400" dirty="0">
                <a:latin typeface="Adobe Arabic" panose="02040703060201020203" pitchFamily="18" charset="-78"/>
                <a:cs typeface="Adobe Arabic" panose="02040703060201020203" pitchFamily="18" charset="-78"/>
              </a:rPr>
              <a:t> جب نفس میں غرور و تکبر پیدا ہونے، ریا کاری یا اسراف کا اندیشہ ہو</a:t>
            </a:r>
            <a:endParaRPr lang="en-US" sz="4400" dirty="0">
              <a:latin typeface="Adobe Arabic" panose="02040703060201020203" pitchFamily="18" charset="-78"/>
              <a:cs typeface="Adobe Arabic" panose="02040703060201020203" pitchFamily="18" charset="-78"/>
            </a:endParaRPr>
          </a:p>
          <a:p>
            <a:pPr algn="r" rtl="1"/>
            <a:r>
              <a:rPr lang="ar-SA"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ایک انصاری نے مکان بنوایا جس کا گنبد بہت بلند تھا۔ آپ</a:t>
            </a:r>
            <a:r>
              <a:rPr lang="ur-PK"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ﷺ</a:t>
            </a:r>
            <a:r>
              <a:rPr lang="ar-SA"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 نے دیکھا تو مالک کے متعلق پوچھا۔ لوگوں نے بتایا تو خاموش ہو گئے۔ </a:t>
            </a:r>
            <a:endParaRPr lang="en-US"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endParaRPr>
          </a:p>
        </p:txBody>
      </p:sp>
      <p:pic>
        <p:nvPicPr>
          <p:cNvPr id="4" name="Picture 3">
            <a:extLst>
              <a:ext uri="{FF2B5EF4-FFF2-40B4-BE49-F238E27FC236}">
                <a16:creationId xmlns:a16="http://schemas.microsoft.com/office/drawing/2014/main" id="{A5E5C9DF-CCD3-4399-817D-5153DD2ABD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702" cy="6858000"/>
          </a:xfrm>
          <a:prstGeom prst="rect">
            <a:avLst/>
          </a:prstGeom>
        </p:spPr>
      </p:pic>
    </p:spTree>
    <p:extLst>
      <p:ext uri="{BB962C8B-B14F-4D97-AF65-F5344CB8AC3E}">
        <p14:creationId xmlns:p14="http://schemas.microsoft.com/office/powerpoint/2010/main" val="1586163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126" y="803582"/>
            <a:ext cx="8299938" cy="4832092"/>
          </a:xfrm>
          <a:prstGeom prst="rect">
            <a:avLst/>
          </a:prstGeom>
          <a:noFill/>
        </p:spPr>
        <p:txBody>
          <a:bodyPr wrap="square" rtlCol="0">
            <a:spAutoFit/>
          </a:bodyPr>
          <a:lstStyle/>
          <a:p>
            <a:pPr algn="r" rtl="1"/>
            <a:r>
              <a:rPr lang="en-US" sz="4400" dirty="0">
                <a:solidFill>
                  <a:schemeClr val="bg1"/>
                </a:solidFill>
                <a:latin typeface="Adobe Arabic" panose="02040703060201020203" pitchFamily="18" charset="-78"/>
                <a:cs typeface="Adobe Arabic" panose="02040703060201020203" pitchFamily="18" charset="-78"/>
              </a:rPr>
              <a:t> </a:t>
            </a:r>
            <a:r>
              <a:rPr lang="ar-SA"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صاحب </a:t>
            </a:r>
            <a:r>
              <a:rPr lang="ur-PK"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a:t>
            </a:r>
            <a:r>
              <a:rPr lang="ar-SA"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مکان جب خدمت</a:t>
            </a:r>
            <a:r>
              <a:rPr lang="ur-PK"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a:t>
            </a:r>
            <a:r>
              <a:rPr lang="ar-SA"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 اقدس میں حاضر ہوا اور سلام کیا تو آپ </a:t>
            </a:r>
            <a:r>
              <a:rPr lang="ur-PK"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ﷺ</a:t>
            </a:r>
            <a:r>
              <a:rPr lang="ar-SA"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نے منہ پھیر لیا۔ انصاری</a:t>
            </a:r>
            <a:r>
              <a:rPr lang="ur-PK"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 </a:t>
            </a:r>
            <a:r>
              <a:rPr lang="ar-SA"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وناراض</a:t>
            </a:r>
            <a:r>
              <a:rPr lang="ur-PK"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گی</a:t>
            </a:r>
            <a:r>
              <a:rPr lang="ar-SA"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 کی</a:t>
            </a:r>
            <a:r>
              <a:rPr lang="ur-PK"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 </a:t>
            </a:r>
            <a:r>
              <a:rPr lang="ar-SA"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وجہ معلوم ہوئ</a:t>
            </a:r>
            <a:r>
              <a:rPr lang="ur-PK"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ی</a:t>
            </a:r>
            <a:r>
              <a:rPr lang="ar-SA"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 تو جا کر گنبد کو زمین کے برابر کر دیا۔ ایک دن آپ </a:t>
            </a:r>
            <a:r>
              <a:rPr lang="ur-PK"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ﷺ</a:t>
            </a:r>
            <a:r>
              <a:rPr lang="ar-SA"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 بازار میں نکلے تو گنبد نظر نہ آیا۔ معلوم</a:t>
            </a:r>
            <a:r>
              <a:rPr lang="ur-PK"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 ہوا </a:t>
            </a:r>
            <a:r>
              <a:rPr lang="ar-SA"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کہ انصاری نے اسے گرا دیا۔ ارشاد فرمایا</a:t>
            </a:r>
            <a:r>
              <a:rPr lang="en-US"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a:t>
            </a:r>
          </a:p>
          <a:p>
            <a:pPr algn="ctr" rtl="1"/>
            <a:r>
              <a:rPr lang="ur-PK" sz="4400" dirty="0">
                <a:latin typeface="Adobe Arabic" panose="02040703060201020203" pitchFamily="18" charset="-78"/>
                <a:cs typeface="Adobe Arabic" panose="02040703060201020203" pitchFamily="18" charset="-78"/>
              </a:rPr>
              <a:t>“</a:t>
            </a:r>
            <a:r>
              <a:rPr lang="ar-SA" sz="4400" dirty="0">
                <a:latin typeface="Adobe Arabic" panose="02040703060201020203" pitchFamily="18" charset="-78"/>
                <a:cs typeface="Adobe Arabic" panose="02040703060201020203" pitchFamily="18" charset="-78"/>
              </a:rPr>
              <a:t>ہر ایسا مال صاحب</a:t>
            </a:r>
            <a:r>
              <a:rPr lang="ur-PK" sz="4400" dirty="0">
                <a:latin typeface="Adobe Arabic" panose="02040703060201020203" pitchFamily="18" charset="-78"/>
                <a:cs typeface="Adobe Arabic" panose="02040703060201020203" pitchFamily="18" charset="-78"/>
              </a:rPr>
              <a:t>ِ</a:t>
            </a:r>
            <a:r>
              <a:rPr lang="ar-SA" sz="4400" dirty="0">
                <a:latin typeface="Adobe Arabic" panose="02040703060201020203" pitchFamily="18" charset="-78"/>
                <a:cs typeface="Adobe Arabic" panose="02040703060201020203" pitchFamily="18" charset="-78"/>
              </a:rPr>
              <a:t> مال کے لئے وبال ہے</a:t>
            </a:r>
            <a:r>
              <a:rPr lang="ur-PK" sz="4400" dirty="0">
                <a:latin typeface="Adobe Arabic" panose="02040703060201020203" pitchFamily="18" charset="-78"/>
                <a:cs typeface="Adobe Arabic" panose="02040703060201020203" pitchFamily="18" charset="-78"/>
              </a:rPr>
              <a:t>”</a:t>
            </a:r>
            <a:r>
              <a:rPr lang="en-US" sz="4400" dirty="0">
                <a:latin typeface="Adobe Arabic" panose="02040703060201020203" pitchFamily="18" charset="-78"/>
                <a:cs typeface="Adobe Arabic" panose="02040703060201020203" pitchFamily="18" charset="-78"/>
              </a:rPr>
              <a:t> </a:t>
            </a:r>
            <a:r>
              <a:rPr lang="ur-PK"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a:t>
            </a:r>
            <a:r>
              <a:rPr lang="ar-SA"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ابن ماجہ</a:t>
            </a:r>
            <a:r>
              <a:rPr lang="ur-PK"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a:t>
            </a:r>
            <a:endParaRPr lang="en-US"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endParaRPr>
          </a:p>
        </p:txBody>
      </p:sp>
      <p:pic>
        <p:nvPicPr>
          <p:cNvPr id="3" name="Picture 2">
            <a:extLst>
              <a:ext uri="{FF2B5EF4-FFF2-40B4-BE49-F238E27FC236}">
                <a16:creationId xmlns:a16="http://schemas.microsoft.com/office/drawing/2014/main" id="{4AACE7D0-BDED-4278-BD57-31ADD16198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29206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151" y="225084"/>
            <a:ext cx="8299938" cy="6540252"/>
          </a:xfrm>
          <a:prstGeom prst="rect">
            <a:avLst/>
          </a:prstGeom>
          <a:noFill/>
        </p:spPr>
        <p:txBody>
          <a:bodyPr wrap="square" rtlCol="0">
            <a:spAutoFit/>
          </a:bodyPr>
          <a:lstStyle/>
          <a:p>
            <a:pPr algn="ctr" rtl="1"/>
            <a:r>
              <a:rPr lang="ar-SA" sz="6000" dirty="0">
                <a:solidFill>
                  <a:srgbClr val="C00000"/>
                </a:solidFill>
                <a:latin typeface="Adobe Arabic" panose="02040703060201020203" pitchFamily="18" charset="-78"/>
                <a:cs typeface="Adobe Arabic" panose="02040703060201020203" pitchFamily="18" charset="-78"/>
              </a:rPr>
              <a:t>غیر مادی عناصر</a:t>
            </a:r>
            <a:endParaRPr lang="ur-PK" sz="6000" dirty="0">
              <a:solidFill>
                <a:srgbClr val="C00000"/>
              </a:solidFill>
              <a:latin typeface="Adobe Arabic" panose="02040703060201020203" pitchFamily="18" charset="-78"/>
              <a:cs typeface="Adobe Arabic" panose="02040703060201020203" pitchFamily="18" charset="-78"/>
            </a:endParaRPr>
          </a:p>
          <a:p>
            <a:pPr algn="ctr" rtl="1"/>
            <a:endParaRPr lang="ur-PK" sz="1100" dirty="0">
              <a:solidFill>
                <a:srgbClr val="C00000"/>
              </a:solidFill>
              <a:latin typeface="Adobe Arabic" panose="02040703060201020203" pitchFamily="18" charset="-78"/>
              <a:cs typeface="Adobe Arabic" panose="02040703060201020203" pitchFamily="18" charset="-78"/>
            </a:endParaRPr>
          </a:p>
          <a:p>
            <a:pPr algn="r" rtl="1"/>
            <a:r>
              <a:rPr lang="en-US" sz="5400" dirty="0">
                <a:solidFill>
                  <a:srgbClr val="002060"/>
                </a:solidFill>
                <a:latin typeface="Adobe Arabic" panose="02040703060201020203" pitchFamily="18" charset="-78"/>
                <a:cs typeface="Adobe Arabic" panose="02040703060201020203" pitchFamily="18" charset="-78"/>
              </a:rPr>
              <a:t>1</a:t>
            </a:r>
            <a:r>
              <a:rPr lang="ar-SA" sz="5400" dirty="0">
                <a:solidFill>
                  <a:srgbClr val="002060"/>
                </a:solidFill>
                <a:latin typeface="Adobe Arabic" panose="02040703060201020203" pitchFamily="18" charset="-78"/>
                <a:cs typeface="Adobe Arabic" panose="02040703060201020203" pitchFamily="18" charset="-78"/>
              </a:rPr>
              <a:t>۔ ہر کام کو بہترین انداز سے کرنے کی تعلیم دی</a:t>
            </a:r>
            <a:endParaRPr lang="ur-PK" sz="5400" dirty="0">
              <a:solidFill>
                <a:srgbClr val="002060"/>
              </a:solidFill>
              <a:latin typeface="Adobe Arabic" panose="02040703060201020203" pitchFamily="18" charset="-78"/>
              <a:cs typeface="Adobe Arabic" panose="02040703060201020203" pitchFamily="18" charset="-78"/>
            </a:endParaRPr>
          </a:p>
          <a:p>
            <a:pPr algn="r" rtl="1"/>
            <a:endParaRPr lang="ur-PK" sz="3600" dirty="0">
              <a:latin typeface="Adobe Arabic" panose="02040703060201020203" pitchFamily="18" charset="-78"/>
              <a:cs typeface="Adobe Arabic" panose="02040703060201020203" pitchFamily="18" charset="-78"/>
            </a:endParaRPr>
          </a:p>
          <a:p>
            <a:pPr algn="r" rtl="1"/>
            <a:r>
              <a:rPr lang="ur-PK" sz="4800" dirty="0">
                <a:latin typeface="Arabic Typesetting" panose="03020402040406030203" pitchFamily="66" charset="-78"/>
                <a:cs typeface="Arabic Typesetting" panose="03020402040406030203" pitchFamily="66" charset="-78"/>
              </a:rPr>
              <a:t>“</a:t>
            </a:r>
            <a:r>
              <a:rPr lang="ar-SA" sz="4800" dirty="0">
                <a:latin typeface="Arabic Typesetting" panose="03020402040406030203" pitchFamily="66" charset="-78"/>
                <a:cs typeface="Arabic Typesetting" panose="03020402040406030203" pitchFamily="66" charset="-78"/>
              </a:rPr>
              <a:t>و</a:t>
            </a:r>
            <a:r>
              <a:rPr lang="ur-PK" sz="4800" dirty="0">
                <a:latin typeface="Arabic Typesetting" panose="03020402040406030203" pitchFamily="66" charset="-78"/>
                <a:cs typeface="Arabic Typesetting" panose="03020402040406030203" pitchFamily="66" charset="-78"/>
              </a:rPr>
              <a:t>َ</a:t>
            </a:r>
            <a:r>
              <a:rPr lang="ar-SA" sz="4800" dirty="0">
                <a:latin typeface="Arabic Typesetting" panose="03020402040406030203" pitchFamily="66" charset="-78"/>
                <a:cs typeface="Arabic Typesetting" panose="03020402040406030203" pitchFamily="66" charset="-78"/>
              </a:rPr>
              <a:t>ا</a:t>
            </a:r>
            <a:r>
              <a:rPr lang="ur-PK" sz="4800" dirty="0">
                <a:latin typeface="Arabic Typesetting" panose="03020402040406030203" pitchFamily="66" charset="-78"/>
                <a:cs typeface="Arabic Typesetting" panose="03020402040406030203" pitchFamily="66" charset="-78"/>
              </a:rPr>
              <a:t>َ</a:t>
            </a:r>
            <a:r>
              <a:rPr lang="ar-SA" sz="4800" dirty="0">
                <a:latin typeface="Arabic Typesetting" panose="03020402040406030203" pitchFamily="66" charset="-78"/>
                <a:cs typeface="Arabic Typesetting" panose="03020402040406030203" pitchFamily="66" charset="-78"/>
              </a:rPr>
              <a:t>ح</a:t>
            </a:r>
            <a:r>
              <a:rPr lang="ur-PK" sz="4800" dirty="0">
                <a:latin typeface="Arabic Typesetting" panose="03020402040406030203" pitchFamily="66" charset="-78"/>
                <a:cs typeface="Arabic Typesetting" panose="03020402040406030203" pitchFamily="66" charset="-78"/>
              </a:rPr>
              <a:t>ْ</a:t>
            </a:r>
            <a:r>
              <a:rPr lang="ar-SA" sz="4800" dirty="0">
                <a:latin typeface="Arabic Typesetting" panose="03020402040406030203" pitchFamily="66" charset="-78"/>
                <a:cs typeface="Arabic Typesetting" panose="03020402040406030203" pitchFamily="66" charset="-78"/>
              </a:rPr>
              <a:t>س</a:t>
            </a:r>
            <a:r>
              <a:rPr lang="ur-PK" sz="4800" dirty="0">
                <a:latin typeface="Arabic Typesetting" panose="03020402040406030203" pitchFamily="66" charset="-78"/>
                <a:cs typeface="Arabic Typesetting" panose="03020402040406030203" pitchFamily="66" charset="-78"/>
              </a:rPr>
              <a:t>ِ</a:t>
            </a:r>
            <a:r>
              <a:rPr lang="ar-SA" sz="4800" dirty="0">
                <a:latin typeface="Arabic Typesetting" panose="03020402040406030203" pitchFamily="66" charset="-78"/>
                <a:cs typeface="Arabic Typesetting" panose="03020402040406030203" pitchFamily="66" charset="-78"/>
              </a:rPr>
              <a:t>ن</a:t>
            </a:r>
            <a:r>
              <a:rPr lang="ur-PK" sz="4800" dirty="0">
                <a:latin typeface="Arabic Typesetting" panose="03020402040406030203" pitchFamily="66" charset="-78"/>
                <a:cs typeface="Arabic Typesetting" panose="03020402040406030203" pitchFamily="66" charset="-78"/>
              </a:rPr>
              <a:t>ُ</a:t>
            </a:r>
            <a:r>
              <a:rPr lang="ar-SA" sz="4800" dirty="0">
                <a:latin typeface="Arabic Typesetting" panose="03020402040406030203" pitchFamily="66" charset="-78"/>
                <a:cs typeface="Arabic Typesetting" panose="03020402040406030203" pitchFamily="66" charset="-78"/>
              </a:rPr>
              <a:t>و</a:t>
            </a:r>
            <a:r>
              <a:rPr lang="ur-PK" sz="4800" dirty="0">
                <a:latin typeface="Arabic Typesetting" panose="03020402040406030203" pitchFamily="66" charset="-78"/>
                <a:cs typeface="Arabic Typesetting" panose="03020402040406030203" pitchFamily="66" charset="-78"/>
              </a:rPr>
              <a:t>ْ</a:t>
            </a:r>
            <a:r>
              <a:rPr lang="ar-SA" sz="4800" dirty="0">
                <a:latin typeface="Arabic Typesetting" panose="03020402040406030203" pitchFamily="66" charset="-78"/>
                <a:cs typeface="Arabic Typesetting" panose="03020402040406030203" pitchFamily="66" charset="-78"/>
              </a:rPr>
              <a:t>ا ا</a:t>
            </a:r>
            <a:r>
              <a:rPr lang="ur-PK" sz="4800" dirty="0">
                <a:latin typeface="Arabic Typesetting" panose="03020402040406030203" pitchFamily="66" charset="-78"/>
                <a:cs typeface="Arabic Typesetting" panose="03020402040406030203" pitchFamily="66" charset="-78"/>
              </a:rPr>
              <a:t>ِ</a:t>
            </a:r>
            <a:r>
              <a:rPr lang="ar-SA" sz="4800" dirty="0">
                <a:latin typeface="Arabic Typesetting" panose="03020402040406030203" pitchFamily="66" charset="-78"/>
                <a:cs typeface="Arabic Typesetting" panose="03020402040406030203" pitchFamily="66" charset="-78"/>
              </a:rPr>
              <a:t>ن</a:t>
            </a:r>
            <a:r>
              <a:rPr lang="ur-PK" sz="4800" dirty="0">
                <a:latin typeface="Arabic Typesetting" panose="03020402040406030203" pitchFamily="66" charset="-78"/>
                <a:cs typeface="Arabic Typesetting" panose="03020402040406030203" pitchFamily="66" charset="-78"/>
              </a:rPr>
              <a:t>َّ</a:t>
            </a:r>
            <a:r>
              <a:rPr lang="ar-SA" sz="4800" dirty="0">
                <a:latin typeface="Arabic Typesetting" panose="03020402040406030203" pitchFamily="66" charset="-78"/>
                <a:cs typeface="Arabic Typesetting" panose="03020402040406030203" pitchFamily="66" charset="-78"/>
              </a:rPr>
              <a:t> اللہ</a:t>
            </a:r>
            <a:r>
              <a:rPr lang="ur-PK" sz="4800" dirty="0">
                <a:latin typeface="Arabic Typesetting" panose="03020402040406030203" pitchFamily="66" charset="-78"/>
                <a:cs typeface="Arabic Typesetting" panose="03020402040406030203" pitchFamily="66" charset="-78"/>
              </a:rPr>
              <a:t>َ</a:t>
            </a:r>
            <a:r>
              <a:rPr lang="ar-SA" sz="4800" dirty="0">
                <a:latin typeface="Arabic Typesetting" panose="03020402040406030203" pitchFamily="66" charset="-78"/>
                <a:cs typeface="Arabic Typesetting" panose="03020402040406030203" pitchFamily="66" charset="-78"/>
              </a:rPr>
              <a:t> ی</a:t>
            </a:r>
            <a:r>
              <a:rPr lang="ur-PK" sz="4800" dirty="0">
                <a:latin typeface="Arabic Typesetting" panose="03020402040406030203" pitchFamily="66" charset="-78"/>
                <a:cs typeface="Arabic Typesetting" panose="03020402040406030203" pitchFamily="66" charset="-78"/>
              </a:rPr>
              <a:t>ُ</a:t>
            </a:r>
            <a:r>
              <a:rPr lang="ar-SA" sz="4800" dirty="0">
                <a:latin typeface="Arabic Typesetting" panose="03020402040406030203" pitchFamily="66" charset="-78"/>
                <a:cs typeface="Arabic Typesetting" panose="03020402040406030203" pitchFamily="66" charset="-78"/>
              </a:rPr>
              <a:t>ح</a:t>
            </a:r>
            <a:r>
              <a:rPr lang="ur-PK" sz="4800" dirty="0">
                <a:latin typeface="Arabic Typesetting" panose="03020402040406030203" pitchFamily="66" charset="-78"/>
                <a:cs typeface="Arabic Typesetting" panose="03020402040406030203" pitchFamily="66" charset="-78"/>
              </a:rPr>
              <a:t>ِ</a:t>
            </a:r>
            <a:r>
              <a:rPr lang="ar-SA" sz="4800" dirty="0">
                <a:latin typeface="Arabic Typesetting" panose="03020402040406030203" pitchFamily="66" charset="-78"/>
                <a:cs typeface="Arabic Typesetting" panose="03020402040406030203" pitchFamily="66" charset="-78"/>
              </a:rPr>
              <a:t>ب</a:t>
            </a:r>
            <a:r>
              <a:rPr lang="ur-PK" sz="4800" dirty="0">
                <a:latin typeface="Arabic Typesetting" panose="03020402040406030203" pitchFamily="66" charset="-78"/>
                <a:cs typeface="Arabic Typesetting" panose="03020402040406030203" pitchFamily="66" charset="-78"/>
              </a:rPr>
              <a:t>ُّ</a:t>
            </a:r>
            <a:r>
              <a:rPr lang="ar-SA" sz="4800" dirty="0">
                <a:latin typeface="Arabic Typesetting" panose="03020402040406030203" pitchFamily="66" charset="-78"/>
                <a:cs typeface="Arabic Typesetting" panose="03020402040406030203" pitchFamily="66" charset="-78"/>
              </a:rPr>
              <a:t> ا</a:t>
            </a:r>
            <a:r>
              <a:rPr lang="ur-PK" sz="4800" dirty="0">
                <a:latin typeface="Arabic Typesetting" panose="03020402040406030203" pitchFamily="66" charset="-78"/>
                <a:cs typeface="Arabic Typesetting" panose="03020402040406030203" pitchFamily="66" charset="-78"/>
              </a:rPr>
              <a:t>لْمُحسِنین”(</a:t>
            </a:r>
            <a:r>
              <a:rPr lang="ar-SA" sz="4800" dirty="0">
                <a:latin typeface="Arabic Typesetting" panose="03020402040406030203" pitchFamily="66" charset="-78"/>
                <a:cs typeface="Arabic Typesetting" panose="03020402040406030203" pitchFamily="66" charset="-78"/>
              </a:rPr>
              <a:t>البقرہ</a:t>
            </a:r>
            <a:r>
              <a:rPr lang="ur-PK" sz="4800" dirty="0">
                <a:latin typeface="Arabic Typesetting" panose="03020402040406030203" pitchFamily="66" charset="-78"/>
                <a:cs typeface="Arabic Typesetting" panose="03020402040406030203" pitchFamily="66" charset="-78"/>
              </a:rPr>
              <a:t>)</a:t>
            </a:r>
          </a:p>
          <a:p>
            <a:pPr algn="r" rtl="1"/>
            <a:endParaRPr lang="ur-PK" sz="1600" dirty="0">
              <a:latin typeface="Adobe Arabic" panose="02040703060201020203" pitchFamily="18" charset="-78"/>
              <a:cs typeface="Adobe Arabic" panose="02040703060201020203" pitchFamily="18" charset="-78"/>
            </a:endParaRPr>
          </a:p>
          <a:p>
            <a:pPr algn="r" rtl="1"/>
            <a:r>
              <a:rPr lang="ar-SA" sz="4800" dirty="0">
                <a:latin typeface="Adobe Arabic" panose="02040703060201020203" pitchFamily="18" charset="-78"/>
                <a:cs typeface="Adobe Arabic" panose="02040703060201020203" pitchFamily="18" charset="-78"/>
              </a:rPr>
              <a:t> </a:t>
            </a:r>
            <a:r>
              <a:rPr lang="ur-PK" sz="4800" dirty="0">
                <a:latin typeface="Arabic Typesetting" panose="03020402040406030203" pitchFamily="66" charset="-78"/>
                <a:cs typeface="Arabic Typesetting" panose="03020402040406030203" pitchFamily="66" charset="-78"/>
              </a:rPr>
              <a:t>“</a:t>
            </a:r>
            <a:r>
              <a:rPr lang="ar-SA" sz="4800" dirty="0">
                <a:latin typeface="Arabic Typesetting" panose="03020402040406030203" pitchFamily="66" charset="-78"/>
                <a:cs typeface="Arabic Typesetting" panose="03020402040406030203" pitchFamily="66" charset="-78"/>
              </a:rPr>
              <a:t>ان </a:t>
            </a:r>
            <a:r>
              <a:rPr lang="ur-PK" sz="4800" dirty="0">
                <a:latin typeface="Arabic Typesetting" panose="03020402040406030203" pitchFamily="66" charset="-78"/>
                <a:cs typeface="Arabic Typesetting" panose="03020402040406030203" pitchFamily="66" charset="-78"/>
              </a:rPr>
              <a:t>اللہ</a:t>
            </a:r>
            <a:r>
              <a:rPr lang="ar-SA" sz="4800" dirty="0">
                <a:latin typeface="Arabic Typesetting" panose="03020402040406030203" pitchFamily="66" charset="-78"/>
                <a:cs typeface="Arabic Typesetting" panose="03020402040406030203" pitchFamily="66" charset="-78"/>
              </a:rPr>
              <a:t> کتب الاحسان علی کل شیء فاذا قتلتم فاحسنوا القتلہ واذا ذبحتم فاحسنوا الذبح</a:t>
            </a:r>
            <a:r>
              <a:rPr lang="ur-PK" sz="4800" dirty="0">
                <a:latin typeface="Arabic Typesetting" panose="03020402040406030203" pitchFamily="66" charset="-78"/>
                <a:cs typeface="Arabic Typesetting" panose="03020402040406030203" pitchFamily="66" charset="-78"/>
              </a:rPr>
              <a:t>”(</a:t>
            </a:r>
            <a:r>
              <a:rPr lang="ar-SA" sz="4800" dirty="0">
                <a:latin typeface="Arabic Typesetting" panose="03020402040406030203" pitchFamily="66" charset="-78"/>
                <a:cs typeface="Arabic Typesetting" panose="03020402040406030203" pitchFamily="66" charset="-78"/>
              </a:rPr>
              <a:t>مسلم</a:t>
            </a:r>
            <a:r>
              <a:rPr lang="ur-PK" sz="4800" dirty="0">
                <a:latin typeface="Arabic Typesetting" panose="03020402040406030203" pitchFamily="66" charset="-78"/>
                <a:cs typeface="Arabic Typesetting" panose="03020402040406030203" pitchFamily="66" charset="-78"/>
              </a:rPr>
              <a:t>)</a:t>
            </a:r>
          </a:p>
          <a:p>
            <a:pPr algn="r" rtl="1"/>
            <a:endParaRPr lang="en-US" sz="4400" dirty="0">
              <a:latin typeface="Adobe Arabic" panose="02040703060201020203" pitchFamily="18" charset="-78"/>
              <a:cs typeface="Adobe Arabic" panose="02040703060201020203" pitchFamily="18" charset="-78"/>
            </a:endParaRPr>
          </a:p>
        </p:txBody>
      </p:sp>
      <p:pic>
        <p:nvPicPr>
          <p:cNvPr id="3" name="Picture 2">
            <a:extLst>
              <a:ext uri="{FF2B5EF4-FFF2-40B4-BE49-F238E27FC236}">
                <a16:creationId xmlns:a16="http://schemas.microsoft.com/office/drawing/2014/main" id="{9766BE22-C858-4047-AFFE-17B7CF3FC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4243981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151" y="225084"/>
            <a:ext cx="8299938" cy="6647974"/>
          </a:xfrm>
          <a:prstGeom prst="rect">
            <a:avLst/>
          </a:prstGeom>
          <a:noFill/>
        </p:spPr>
        <p:txBody>
          <a:bodyPr wrap="square" rtlCol="0">
            <a:spAutoFit/>
          </a:bodyPr>
          <a:lstStyle/>
          <a:p>
            <a:pPr algn="r" rtl="1"/>
            <a:r>
              <a:rPr lang="en-US" sz="5400" dirty="0">
                <a:solidFill>
                  <a:srgbClr val="002060"/>
                </a:solidFill>
                <a:latin typeface="Adobe Arabic" panose="02040703060201020203" pitchFamily="18" charset="-78"/>
                <a:cs typeface="Adobe Arabic" panose="02040703060201020203" pitchFamily="18" charset="-78"/>
              </a:rPr>
              <a:t>2</a:t>
            </a:r>
            <a:r>
              <a:rPr lang="ar-SA" sz="5400" dirty="0">
                <a:solidFill>
                  <a:srgbClr val="002060"/>
                </a:solidFill>
                <a:latin typeface="Adobe Arabic" panose="02040703060201020203" pitchFamily="18" charset="-78"/>
                <a:cs typeface="Adobe Arabic" panose="02040703060201020203" pitchFamily="18" charset="-78"/>
              </a:rPr>
              <a:t>۔ جو کام بھی کریں اسے مستقل مزاجی سے کرتے چلے جائیں خواہ وہ چھوٹا سا ہی کام کیوں نہ ہو</a:t>
            </a:r>
            <a:r>
              <a:rPr lang="en-US" sz="5400" dirty="0">
                <a:solidFill>
                  <a:srgbClr val="002060"/>
                </a:solidFill>
                <a:latin typeface="Adobe Arabic" panose="02040703060201020203" pitchFamily="18" charset="-78"/>
                <a:cs typeface="Adobe Arabic" panose="02040703060201020203" pitchFamily="18" charset="-78"/>
              </a:rPr>
              <a:t> </a:t>
            </a:r>
            <a:r>
              <a:rPr lang="ur-PK" sz="5400" dirty="0">
                <a:solidFill>
                  <a:srgbClr val="002060"/>
                </a:solidFill>
                <a:latin typeface="Adobe Arabic" panose="02040703060201020203" pitchFamily="18" charset="-78"/>
                <a:cs typeface="Adobe Arabic" panose="02040703060201020203" pitchFamily="18" charset="-78"/>
              </a:rPr>
              <a:t>(</a:t>
            </a:r>
            <a:r>
              <a:rPr lang="ar-SA" sz="5400" dirty="0">
                <a:solidFill>
                  <a:srgbClr val="002060"/>
                </a:solidFill>
                <a:latin typeface="Adobe Arabic" panose="02040703060201020203" pitchFamily="18" charset="-78"/>
                <a:cs typeface="Adobe Arabic" panose="02040703060201020203" pitchFamily="18" charset="-78"/>
              </a:rPr>
              <a:t>مداومت عمل</a:t>
            </a:r>
            <a:r>
              <a:rPr lang="ur-PK" sz="5400" dirty="0">
                <a:solidFill>
                  <a:srgbClr val="002060"/>
                </a:solidFill>
                <a:latin typeface="Adobe Arabic" panose="02040703060201020203" pitchFamily="18" charset="-78"/>
                <a:cs typeface="Adobe Arabic" panose="02040703060201020203" pitchFamily="18" charset="-78"/>
              </a:rPr>
              <a:t>)</a:t>
            </a:r>
            <a:endParaRPr lang="en-US" sz="5400" dirty="0">
              <a:solidFill>
                <a:srgbClr val="002060"/>
              </a:solidFill>
              <a:latin typeface="Adobe Arabic" panose="02040703060201020203" pitchFamily="18" charset="-78"/>
              <a:cs typeface="Adobe Arabic" panose="02040703060201020203" pitchFamily="18" charset="-78"/>
            </a:endParaRPr>
          </a:p>
          <a:p>
            <a:pPr algn="r" rtl="1"/>
            <a:r>
              <a:rPr lang="ur-PK" sz="4800" dirty="0">
                <a:latin typeface="Arabic Typesetting" panose="03020402040406030203" pitchFamily="66" charset="-78"/>
                <a:cs typeface="Arabic Typesetting" panose="03020402040406030203" pitchFamily="66" charset="-78"/>
              </a:rPr>
              <a:t>“</a:t>
            </a:r>
            <a:r>
              <a:rPr lang="ar-SA" sz="4800" dirty="0">
                <a:latin typeface="Arabic Typesetting" panose="03020402040406030203" pitchFamily="66" charset="-78"/>
                <a:cs typeface="Arabic Typesetting" panose="03020402040406030203" pitchFamily="66" charset="-78"/>
              </a:rPr>
              <a:t>احب الاعمال الی اللہ ادومہا </a:t>
            </a:r>
            <a:r>
              <a:rPr lang="ur-PK" sz="4800" dirty="0">
                <a:latin typeface="Arabic Typesetting" panose="03020402040406030203" pitchFamily="66" charset="-78"/>
                <a:cs typeface="Arabic Typesetting" panose="03020402040406030203" pitchFamily="66" charset="-78"/>
              </a:rPr>
              <a:t>وان</a:t>
            </a:r>
            <a:r>
              <a:rPr lang="ar-SA" sz="4800" dirty="0">
                <a:latin typeface="Arabic Typesetting" panose="03020402040406030203" pitchFamily="66" charset="-78"/>
                <a:cs typeface="Arabic Typesetting" panose="03020402040406030203" pitchFamily="66" charset="-78"/>
              </a:rPr>
              <a:t> قل</a:t>
            </a:r>
            <a:r>
              <a:rPr lang="ur-PK" sz="4800" dirty="0">
                <a:latin typeface="Arabic Typesetting" panose="03020402040406030203" pitchFamily="66" charset="-78"/>
                <a:cs typeface="Arabic Typesetting" panose="03020402040406030203" pitchFamily="66" charset="-78"/>
              </a:rPr>
              <a:t>”(</a:t>
            </a:r>
            <a:r>
              <a:rPr lang="ar-SA" sz="4800" dirty="0">
                <a:latin typeface="Arabic Typesetting" panose="03020402040406030203" pitchFamily="66" charset="-78"/>
                <a:cs typeface="Arabic Typesetting" panose="03020402040406030203" pitchFamily="66" charset="-78"/>
              </a:rPr>
              <a:t>بخاری</a:t>
            </a:r>
            <a:r>
              <a:rPr lang="ur-PK" sz="4800" dirty="0">
                <a:latin typeface="Arabic Typesetting" panose="03020402040406030203" pitchFamily="66" charset="-78"/>
                <a:cs typeface="Arabic Typesetting" panose="03020402040406030203" pitchFamily="66" charset="-78"/>
              </a:rPr>
              <a:t>)</a:t>
            </a:r>
            <a:endParaRPr lang="en-US" sz="4800" dirty="0">
              <a:latin typeface="Arabic Typesetting" panose="03020402040406030203" pitchFamily="66" charset="-78"/>
              <a:cs typeface="Arabic Typesetting" panose="03020402040406030203" pitchFamily="66" charset="-78"/>
            </a:endParaRPr>
          </a:p>
          <a:p>
            <a:pPr algn="r" rtl="1"/>
            <a:r>
              <a:rPr lang="ar-SA" sz="4400" dirty="0">
                <a:latin typeface="Adobe Arabic" panose="02040703060201020203" pitchFamily="18" charset="-78"/>
                <a:cs typeface="Adobe Arabic" panose="02040703060201020203" pitchFamily="18" charset="-78"/>
              </a:rPr>
              <a:t>پروفیسر ڈاکٹر خالد علوی مرحوم اپنی کتاب</a:t>
            </a:r>
            <a:r>
              <a:rPr lang="ur-PK"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a:t>
            </a:r>
            <a:r>
              <a:rPr lang="en-US" sz="4400" dirty="0">
                <a:latin typeface="Adobe Arabic" panose="02040703060201020203" pitchFamily="18" charset="-78"/>
                <a:cs typeface="Adobe Arabic" panose="02040703060201020203" pitchFamily="18" charset="-78"/>
              </a:rPr>
              <a:t> </a:t>
            </a:r>
            <a:r>
              <a:rPr lang="ar-SA"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خلق عظیم</a:t>
            </a:r>
            <a:r>
              <a:rPr lang="ur-PK"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 “</a:t>
            </a:r>
            <a:r>
              <a:rPr lang="ar-SA" sz="4400" dirty="0">
                <a:latin typeface="Adobe Arabic" panose="02040703060201020203" pitchFamily="18" charset="-78"/>
                <a:cs typeface="Adobe Arabic" panose="02040703060201020203" pitchFamily="18" charset="-78"/>
              </a:rPr>
              <a:t>میں لکھتے ہیں</a:t>
            </a:r>
            <a:r>
              <a:rPr lang="en-US" sz="4400" dirty="0">
                <a:latin typeface="Adobe Arabic" panose="02040703060201020203" pitchFamily="18" charset="-78"/>
                <a:cs typeface="Adobe Arabic" panose="02040703060201020203" pitchFamily="18" charset="-78"/>
              </a:rPr>
              <a:t>:</a:t>
            </a:r>
            <a:r>
              <a:rPr lang="ur-PK"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a:t>
            </a:r>
            <a:r>
              <a:rPr lang="ar-SA"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جس کام کا جو وقت مقرر فرمایا اس سے کبھی پیچھےنہیں ہٹے۔ صل</a:t>
            </a:r>
            <a:r>
              <a:rPr lang="ur-PK"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ٰوت</a:t>
            </a:r>
            <a:r>
              <a:rPr lang="ar-SA"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 اوقات</a:t>
            </a:r>
            <a:r>
              <a:rPr lang="ur-PK"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a:t>
            </a:r>
            <a:r>
              <a:rPr lang="ar-SA"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 نوافل اور ان کی تعداد،تسبیح و تہلیل کے اوقات، خواب اور بیداری کی</a:t>
            </a:r>
            <a:endParaRPr lang="en-US"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endParaRPr>
          </a:p>
        </p:txBody>
      </p:sp>
      <p:pic>
        <p:nvPicPr>
          <p:cNvPr id="3" name="Picture 2">
            <a:extLst>
              <a:ext uri="{FF2B5EF4-FFF2-40B4-BE49-F238E27FC236}">
                <a16:creationId xmlns:a16="http://schemas.microsoft.com/office/drawing/2014/main" id="{6C9F1DCA-C46F-4F4A-B2E8-800E6E960E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5167"/>
          </a:xfrm>
          <a:prstGeom prst="rect">
            <a:avLst/>
          </a:prstGeom>
        </p:spPr>
      </p:pic>
    </p:spTree>
    <p:extLst>
      <p:ext uri="{BB962C8B-B14F-4D97-AF65-F5344CB8AC3E}">
        <p14:creationId xmlns:p14="http://schemas.microsoft.com/office/powerpoint/2010/main" val="2809327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151" y="225084"/>
            <a:ext cx="8299938" cy="5786199"/>
          </a:xfrm>
          <a:prstGeom prst="rect">
            <a:avLst/>
          </a:prstGeom>
          <a:noFill/>
        </p:spPr>
        <p:txBody>
          <a:bodyPr wrap="square" rtlCol="0">
            <a:spAutoFit/>
          </a:bodyPr>
          <a:lstStyle/>
          <a:p>
            <a:pPr algn="r" rtl="1"/>
            <a:r>
              <a:rPr lang="ur-PK" sz="4400" dirty="0">
                <a:latin typeface="Adobe Arabic" panose="02040703060201020203" pitchFamily="18" charset="-78"/>
                <a:cs typeface="Adobe Arabic" panose="02040703060201020203" pitchFamily="18" charset="-78"/>
              </a:rPr>
              <a:t>	</a:t>
            </a:r>
            <a:r>
              <a:rPr lang="ar-SA"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ساعات، لوگوں سے ملنے جلنے کے اوقات غرضیکہ جو معمولات بنا لئے انہیں پوری طرح نبھایا۔</a:t>
            </a:r>
            <a:r>
              <a:rPr lang="ur-PK"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 “</a:t>
            </a:r>
          </a:p>
          <a:p>
            <a:pPr algn="r" rtl="1"/>
            <a:r>
              <a:rPr lang="en-US" dirty="0">
                <a:latin typeface="Adobe Arabic" panose="02040703060201020203" pitchFamily="18" charset="-78"/>
                <a:cs typeface="Adobe Arabic" panose="02040703060201020203" pitchFamily="18" charset="-78"/>
              </a:rPr>
              <a:t> </a:t>
            </a:r>
            <a:endParaRPr lang="en-US" sz="4400" dirty="0">
              <a:latin typeface="Adobe Arabic" panose="02040703060201020203" pitchFamily="18" charset="-78"/>
              <a:cs typeface="Adobe Arabic" panose="02040703060201020203" pitchFamily="18" charset="-78"/>
            </a:endParaRPr>
          </a:p>
          <a:p>
            <a:pPr algn="r" rtl="1"/>
            <a:r>
              <a:rPr lang="ur-PK" sz="4400" dirty="0">
                <a:latin typeface="Adobe Arabic" panose="02040703060201020203" pitchFamily="18" charset="-78"/>
                <a:cs typeface="Adobe Arabic" panose="02040703060201020203" pitchFamily="18" charset="-78"/>
              </a:rPr>
              <a:t>”</a:t>
            </a:r>
            <a:r>
              <a:rPr lang="ar-SA" sz="4400" dirty="0">
                <a:latin typeface="Adobe Arabic" panose="02040703060201020203" pitchFamily="18" charset="-78"/>
                <a:cs typeface="Adobe Arabic" panose="02040703060201020203" pitchFamily="18" charset="-78"/>
              </a:rPr>
              <a:t>آپ</a:t>
            </a:r>
            <a:r>
              <a:rPr lang="ur-PK" sz="4400" dirty="0">
                <a:latin typeface="Adobe Arabic" panose="02040703060201020203" pitchFamily="18" charset="-78"/>
                <a:cs typeface="Adobe Arabic" panose="02040703060201020203" pitchFamily="18" charset="-78"/>
              </a:rPr>
              <a:t>ﷺ</a:t>
            </a:r>
            <a:r>
              <a:rPr lang="ar-SA" sz="4400" dirty="0">
                <a:latin typeface="Adobe Arabic" panose="02040703060201020203" pitchFamily="18" charset="-78"/>
                <a:cs typeface="Adobe Arabic" panose="02040703060201020203" pitchFamily="18" charset="-78"/>
              </a:rPr>
              <a:t> کے ایک صحابی جریر بن عبداللہ کہتے ہیں کہ آپ</a:t>
            </a:r>
            <a:r>
              <a:rPr lang="ur-PK" sz="4400" dirty="0">
                <a:latin typeface="Adobe Arabic" panose="02040703060201020203" pitchFamily="18" charset="-78"/>
                <a:cs typeface="Adobe Arabic" panose="02040703060201020203" pitchFamily="18" charset="-78"/>
              </a:rPr>
              <a:t>ﷺ</a:t>
            </a:r>
            <a:r>
              <a:rPr lang="ar-SA" sz="4400" dirty="0">
                <a:latin typeface="Adobe Arabic" panose="02040703060201020203" pitchFamily="18" charset="-78"/>
                <a:cs typeface="Adobe Arabic" panose="02040703060201020203" pitchFamily="18" charset="-78"/>
              </a:rPr>
              <a:t> مجھے دیکھ کر پیار سے مسکراتے تھے اور کبھی ایسا نہیں ہوا کہ میں خدمت اقدس میں حاضر ہوا ہوں اور آپ </a:t>
            </a:r>
            <a:r>
              <a:rPr lang="ur-PK" sz="4400" dirty="0">
                <a:latin typeface="Adobe Arabic" panose="02040703060201020203" pitchFamily="18" charset="-78"/>
                <a:cs typeface="Adobe Arabic" panose="02040703060201020203" pitchFamily="18" charset="-78"/>
              </a:rPr>
              <a:t>ﷺ</a:t>
            </a:r>
            <a:r>
              <a:rPr lang="ar-SA" sz="4400" dirty="0">
                <a:latin typeface="Adobe Arabic" panose="02040703060201020203" pitchFamily="18" charset="-78"/>
                <a:cs typeface="Adobe Arabic" panose="02040703060201020203" pitchFamily="18" charset="-78"/>
              </a:rPr>
              <a:t> نے مسکرا نہ دیا ہو۔</a:t>
            </a:r>
            <a:r>
              <a:rPr lang="ur-PK" sz="4400" dirty="0">
                <a:latin typeface="Adobe Arabic" panose="02040703060201020203" pitchFamily="18" charset="-78"/>
                <a:cs typeface="Adobe Arabic" panose="02040703060201020203" pitchFamily="18" charset="-78"/>
              </a:rPr>
              <a:t> “(</a:t>
            </a:r>
            <a:r>
              <a:rPr lang="ar-SA" sz="4400" dirty="0">
                <a:latin typeface="Adobe Arabic" panose="02040703060201020203" pitchFamily="18" charset="-78"/>
                <a:cs typeface="Adobe Arabic" panose="02040703060201020203" pitchFamily="18" charset="-78"/>
              </a:rPr>
              <a:t>بخاری کتاب مناقب الانصار</a:t>
            </a:r>
            <a:r>
              <a:rPr lang="ur-PK" sz="4400" dirty="0">
                <a:latin typeface="Adobe Arabic" panose="02040703060201020203" pitchFamily="18" charset="-78"/>
                <a:cs typeface="Adobe Arabic" panose="02040703060201020203" pitchFamily="18" charset="-78"/>
              </a:rPr>
              <a:t>)</a:t>
            </a:r>
            <a:endParaRPr lang="en-US" sz="4400" dirty="0">
              <a:latin typeface="Adobe Arabic" panose="02040703060201020203" pitchFamily="18" charset="-78"/>
              <a:cs typeface="Adobe Arabic" panose="02040703060201020203" pitchFamily="18" charset="-78"/>
            </a:endParaRPr>
          </a:p>
        </p:txBody>
      </p:sp>
      <p:pic>
        <p:nvPicPr>
          <p:cNvPr id="3" name="Picture 2">
            <a:extLst>
              <a:ext uri="{FF2B5EF4-FFF2-40B4-BE49-F238E27FC236}">
                <a16:creationId xmlns:a16="http://schemas.microsoft.com/office/drawing/2014/main" id="{FE8F0A63-ADD3-47C2-BA7A-F4782589F4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21292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5084"/>
            <a:ext cx="8539089" cy="4985980"/>
          </a:xfrm>
          <a:prstGeom prst="rect">
            <a:avLst/>
          </a:prstGeom>
          <a:noFill/>
        </p:spPr>
        <p:txBody>
          <a:bodyPr wrap="square" rtlCol="0">
            <a:spAutoFit/>
          </a:bodyPr>
          <a:lstStyle/>
          <a:p>
            <a:pPr algn="r" rtl="1"/>
            <a:r>
              <a:rPr lang="en-US" sz="5400" dirty="0">
                <a:solidFill>
                  <a:srgbClr val="002060"/>
                </a:solidFill>
                <a:latin typeface="Adobe Arabic" panose="02040703060201020203" pitchFamily="18" charset="-78"/>
                <a:cs typeface="Adobe Arabic" panose="02040703060201020203" pitchFamily="18" charset="-78"/>
              </a:rPr>
              <a:t>3</a:t>
            </a:r>
            <a:r>
              <a:rPr lang="ar-SA" sz="5400" dirty="0">
                <a:solidFill>
                  <a:srgbClr val="002060"/>
                </a:solidFill>
                <a:latin typeface="Adobe Arabic" panose="02040703060201020203" pitchFamily="18" charset="-78"/>
                <a:cs typeface="Adobe Arabic" panose="02040703060201020203" pitchFamily="18" charset="-78"/>
              </a:rPr>
              <a:t>۔ صحت کی حفاظت</a:t>
            </a:r>
            <a:endParaRPr lang="en-US" sz="5400" dirty="0">
              <a:solidFill>
                <a:srgbClr val="002060"/>
              </a:solidFill>
              <a:latin typeface="Adobe Arabic" panose="02040703060201020203" pitchFamily="18" charset="-78"/>
              <a:cs typeface="Adobe Arabic" panose="02040703060201020203" pitchFamily="18" charset="-78"/>
            </a:endParaRPr>
          </a:p>
          <a:p>
            <a:pPr algn="r" rtl="1"/>
            <a:r>
              <a:rPr lang="ur-PK"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 </a:t>
            </a:r>
            <a:r>
              <a:rPr lang="ar-SA"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تمہارے جسم کا بھی تم پر حق ہے</a:t>
            </a:r>
            <a:r>
              <a:rPr lang="ur-PK"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a:t>
            </a:r>
            <a:r>
              <a:rPr lang="en-US"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 </a:t>
            </a:r>
            <a:r>
              <a:rPr lang="ar-SA" sz="4400" dirty="0">
                <a:latin typeface="Adobe Arabic" panose="02040703060201020203" pitchFamily="18" charset="-78"/>
                <a:cs typeface="Adobe Arabic" panose="02040703060201020203" pitchFamily="18" charset="-78"/>
              </a:rPr>
              <a:t>فرما کر صحت کی حفاظت کی تاکید فرمائی</a:t>
            </a:r>
            <a:r>
              <a:rPr lang="ur-PK" sz="4400" dirty="0">
                <a:latin typeface="Adobe Arabic" panose="02040703060201020203" pitchFamily="18" charset="-78"/>
                <a:cs typeface="Adobe Arabic" panose="02040703060201020203" pitchFamily="18" charset="-78"/>
              </a:rPr>
              <a:t> </a:t>
            </a:r>
          </a:p>
          <a:p>
            <a:pPr algn="r" rtl="1"/>
            <a:r>
              <a:rPr lang="ar-SA" sz="4400" dirty="0">
                <a:latin typeface="Adobe Arabic" panose="02040703060201020203" pitchFamily="18" charset="-78"/>
                <a:cs typeface="Adobe Arabic" panose="02040703060201020203" pitchFamily="18" charset="-78"/>
              </a:rPr>
              <a:t>صحت کی حفاظت کے اصول سکھائے</a:t>
            </a:r>
            <a:endParaRPr lang="en-US" sz="4400" dirty="0">
              <a:latin typeface="Adobe Arabic" panose="02040703060201020203" pitchFamily="18" charset="-78"/>
              <a:cs typeface="Adobe Arabic" panose="02040703060201020203" pitchFamily="18" charset="-78"/>
            </a:endParaRPr>
          </a:p>
          <a:p>
            <a:pPr algn="r" rtl="1"/>
            <a:r>
              <a:rPr lang="ur-PK" sz="4400" dirty="0">
                <a:latin typeface="Adobe Arabic" panose="02040703060201020203" pitchFamily="18" charset="-78"/>
                <a:cs typeface="Adobe Arabic" panose="02040703060201020203" pitchFamily="18" charset="-78"/>
              </a:rPr>
              <a:t>”</a:t>
            </a:r>
            <a:r>
              <a:rPr lang="ar-SA" sz="4400" dirty="0">
                <a:latin typeface="Adobe Arabic" panose="02040703060201020203" pitchFamily="18" charset="-78"/>
                <a:cs typeface="Adobe Arabic" panose="02040703060201020203" pitchFamily="18" charset="-78"/>
              </a:rPr>
              <a:t>اگر میری امت پر بوجھ بننے کا اندیشہ نہ ہوتا تو میں انہیں ہر نماز کے وقت مسواک کرنے کا حکم دیتا</a:t>
            </a:r>
            <a:r>
              <a:rPr lang="ur-PK" sz="4400" dirty="0">
                <a:latin typeface="Adobe Arabic" panose="02040703060201020203" pitchFamily="18" charset="-78"/>
                <a:cs typeface="Adobe Arabic" panose="02040703060201020203" pitchFamily="18" charset="-78"/>
              </a:rPr>
              <a:t> “(</a:t>
            </a:r>
            <a:r>
              <a:rPr lang="ar-SA" sz="4400" dirty="0">
                <a:latin typeface="Adobe Arabic" panose="02040703060201020203" pitchFamily="18" charset="-78"/>
                <a:cs typeface="Adobe Arabic" panose="02040703060201020203" pitchFamily="18" charset="-78"/>
              </a:rPr>
              <a:t>ابو داؤد</a:t>
            </a:r>
            <a:r>
              <a:rPr lang="ur-PK" sz="4400" dirty="0">
                <a:latin typeface="Adobe Arabic" panose="02040703060201020203" pitchFamily="18" charset="-78"/>
                <a:cs typeface="Adobe Arabic" panose="02040703060201020203" pitchFamily="18" charset="-78"/>
              </a:rPr>
              <a:t>)</a:t>
            </a:r>
            <a:endParaRPr lang="en-US" sz="4400" dirty="0">
              <a:latin typeface="Adobe Arabic" panose="02040703060201020203" pitchFamily="18" charset="-78"/>
              <a:cs typeface="Adobe Arabic" panose="02040703060201020203" pitchFamily="18" charset="-78"/>
            </a:endParaRPr>
          </a:p>
        </p:txBody>
      </p:sp>
      <p:pic>
        <p:nvPicPr>
          <p:cNvPr id="4" name="Picture 3">
            <a:extLst>
              <a:ext uri="{FF2B5EF4-FFF2-40B4-BE49-F238E27FC236}">
                <a16:creationId xmlns:a16="http://schemas.microsoft.com/office/drawing/2014/main" id="{E7CCA5F3-556A-48B1-8C0B-0A29F0C0CC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1544"/>
          </a:xfrm>
          <a:prstGeom prst="rect">
            <a:avLst/>
          </a:prstGeom>
        </p:spPr>
      </p:pic>
    </p:spTree>
    <p:extLst>
      <p:ext uri="{BB962C8B-B14F-4D97-AF65-F5344CB8AC3E}">
        <p14:creationId xmlns:p14="http://schemas.microsoft.com/office/powerpoint/2010/main" val="2230956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A70B5E-6BE1-47B2-813E-54A9842E4C14}"/>
              </a:ext>
            </a:extLst>
          </p:cNvPr>
          <p:cNvSpPr txBox="1"/>
          <p:nvPr/>
        </p:nvSpPr>
        <p:spPr>
          <a:xfrm>
            <a:off x="1136001" y="1595735"/>
            <a:ext cx="7261549" cy="3477875"/>
          </a:xfrm>
          <a:prstGeom prst="rect">
            <a:avLst/>
          </a:prstGeom>
          <a:noFill/>
        </p:spPr>
        <p:txBody>
          <a:bodyPr wrap="square">
            <a:spAutoFit/>
          </a:bodyPr>
          <a:lstStyle/>
          <a:p>
            <a:pPr algn="r" rtl="1"/>
            <a:r>
              <a:rPr lang="ur-PK" sz="4400" dirty="0">
                <a:latin typeface="Adobe Arabic" panose="02040703060201020203" pitchFamily="18" charset="-78"/>
                <a:cs typeface="Adobe Arabic" panose="02040703060201020203" pitchFamily="18" charset="-78"/>
              </a:rPr>
              <a:t>“</a:t>
            </a:r>
            <a:r>
              <a:rPr lang="ar-SA" sz="4400" dirty="0">
                <a:latin typeface="Adobe Arabic" panose="02040703060201020203" pitchFamily="18" charset="-78"/>
                <a:cs typeface="Adobe Arabic" panose="02040703060201020203" pitchFamily="18" charset="-78"/>
              </a:rPr>
              <a:t>لوگو آنکھ میں سرمہ لگایا کرو، سرمہ آنکھ کے میل کو دور کرتا ہے اور بالوں کو اگاتا ہے</a:t>
            </a:r>
            <a:r>
              <a:rPr lang="ur-PK" sz="4400" dirty="0">
                <a:latin typeface="Adobe Arabic" panose="02040703060201020203" pitchFamily="18" charset="-78"/>
                <a:cs typeface="Adobe Arabic" panose="02040703060201020203" pitchFamily="18" charset="-78"/>
              </a:rPr>
              <a:t>”</a:t>
            </a:r>
            <a:r>
              <a:rPr lang="en-US" sz="4400" dirty="0">
                <a:latin typeface="Adobe Arabic" panose="02040703060201020203" pitchFamily="18" charset="-78"/>
                <a:cs typeface="Adobe Arabic" panose="02040703060201020203" pitchFamily="18" charset="-78"/>
              </a:rPr>
              <a:t> </a:t>
            </a:r>
            <a:r>
              <a:rPr lang="ur-PK" sz="4400" dirty="0">
                <a:latin typeface="Adobe Arabic" panose="02040703060201020203" pitchFamily="18" charset="-78"/>
                <a:cs typeface="Adobe Arabic" panose="02040703060201020203" pitchFamily="18" charset="-78"/>
              </a:rPr>
              <a:t>(</a:t>
            </a:r>
            <a:r>
              <a:rPr lang="ar-SA" sz="4400" dirty="0">
                <a:latin typeface="Adobe Arabic" panose="02040703060201020203" pitchFamily="18" charset="-78"/>
                <a:cs typeface="Adobe Arabic" panose="02040703060201020203" pitchFamily="18" charset="-78"/>
              </a:rPr>
              <a:t>ترمذی</a:t>
            </a:r>
            <a:r>
              <a:rPr lang="ur-PK" sz="4400" dirty="0">
                <a:latin typeface="Adobe Arabic" panose="02040703060201020203" pitchFamily="18" charset="-78"/>
                <a:cs typeface="Adobe Arabic" panose="02040703060201020203" pitchFamily="18" charset="-78"/>
              </a:rPr>
              <a:t>)</a:t>
            </a:r>
            <a:endParaRPr lang="en-US" sz="4400" dirty="0">
              <a:latin typeface="Adobe Arabic" panose="02040703060201020203" pitchFamily="18" charset="-78"/>
              <a:cs typeface="Adobe Arabic" panose="02040703060201020203" pitchFamily="18" charset="-78"/>
            </a:endParaRPr>
          </a:p>
          <a:p>
            <a:pPr algn="r" rtl="1"/>
            <a:r>
              <a:rPr lang="ur-PK" sz="4400" dirty="0">
                <a:latin typeface="Adobe Arabic" panose="02040703060201020203" pitchFamily="18" charset="-78"/>
                <a:cs typeface="Adobe Arabic" panose="02040703060201020203" pitchFamily="18" charset="-78"/>
              </a:rPr>
              <a:t>“</a:t>
            </a:r>
            <a:r>
              <a:rPr lang="ar-SA" sz="4400" dirty="0">
                <a:latin typeface="Adobe Arabic" panose="02040703060201020203" pitchFamily="18" charset="-78"/>
                <a:cs typeface="Adobe Arabic" panose="02040703060201020203" pitchFamily="18" charset="-78"/>
              </a:rPr>
              <a:t>مومن ایک آنت میں کھاتا ہے اور کافر سات آنتوں میں کھاتا ہے</a:t>
            </a:r>
            <a:r>
              <a:rPr lang="ur-PK" sz="4400" dirty="0">
                <a:latin typeface="Adobe Arabic" panose="02040703060201020203" pitchFamily="18" charset="-78"/>
                <a:cs typeface="Adobe Arabic" panose="02040703060201020203" pitchFamily="18" charset="-78"/>
              </a:rPr>
              <a:t>”</a:t>
            </a:r>
            <a:r>
              <a:rPr lang="en-US" sz="4400" dirty="0">
                <a:latin typeface="Adobe Arabic" panose="02040703060201020203" pitchFamily="18" charset="-78"/>
                <a:cs typeface="Adobe Arabic" panose="02040703060201020203" pitchFamily="18" charset="-78"/>
              </a:rPr>
              <a:t> </a:t>
            </a:r>
            <a:r>
              <a:rPr lang="ur-PK" sz="4400" dirty="0">
                <a:latin typeface="Adobe Arabic" panose="02040703060201020203" pitchFamily="18" charset="-78"/>
                <a:cs typeface="Adobe Arabic" panose="02040703060201020203" pitchFamily="18" charset="-78"/>
              </a:rPr>
              <a:t>(</a:t>
            </a:r>
            <a:r>
              <a:rPr lang="ar-SA" sz="4400" dirty="0">
                <a:latin typeface="Adobe Arabic" panose="02040703060201020203" pitchFamily="18" charset="-78"/>
                <a:cs typeface="Adobe Arabic" panose="02040703060201020203" pitchFamily="18" charset="-78"/>
              </a:rPr>
              <a:t>ترمذی</a:t>
            </a:r>
            <a:r>
              <a:rPr lang="ur-PK" sz="4400" dirty="0">
                <a:latin typeface="Adobe Arabic" panose="02040703060201020203" pitchFamily="18" charset="-78"/>
                <a:cs typeface="Adobe Arabic" panose="02040703060201020203" pitchFamily="18" charset="-78"/>
              </a:rPr>
              <a:t>) </a:t>
            </a:r>
          </a:p>
        </p:txBody>
      </p:sp>
      <p:pic>
        <p:nvPicPr>
          <p:cNvPr id="4" name="Picture 3">
            <a:extLst>
              <a:ext uri="{FF2B5EF4-FFF2-40B4-BE49-F238E27FC236}">
                <a16:creationId xmlns:a16="http://schemas.microsoft.com/office/drawing/2014/main" id="{5252DFE7-FFDE-44BD-AE27-0752ECA3A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1803581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159" y="505003"/>
            <a:ext cx="8299938" cy="5509200"/>
          </a:xfrm>
          <a:prstGeom prst="rect">
            <a:avLst/>
          </a:prstGeom>
          <a:noFill/>
        </p:spPr>
        <p:txBody>
          <a:bodyPr wrap="square" rtlCol="0">
            <a:spAutoFit/>
          </a:bodyPr>
          <a:lstStyle/>
          <a:p>
            <a:pPr algn="r" rtl="1"/>
            <a:r>
              <a:rPr lang="ar-SA" sz="4400" dirty="0">
                <a:latin typeface="Adobe Arabic" panose="02040703060201020203" pitchFamily="18" charset="-78"/>
                <a:cs typeface="Adobe Arabic" panose="02040703060201020203" pitchFamily="18" charset="-78"/>
              </a:rPr>
              <a:t>ایک مرتبہ حضرت علی رضی اللہ عنہ کے ساتھ ام منذر کے</a:t>
            </a:r>
            <a:r>
              <a:rPr lang="ur-PK" sz="4400" dirty="0">
                <a:latin typeface="Adobe Arabic" panose="02040703060201020203" pitchFamily="18" charset="-78"/>
                <a:cs typeface="Adobe Arabic" panose="02040703060201020203" pitchFamily="18" charset="-78"/>
              </a:rPr>
              <a:t> </a:t>
            </a:r>
            <a:r>
              <a:rPr lang="ar-SA" sz="4400" dirty="0">
                <a:latin typeface="Adobe Arabic" panose="02040703060201020203" pitchFamily="18" charset="-78"/>
                <a:cs typeface="Adobe Arabic" panose="02040703060201020203" pitchFamily="18" charset="-78"/>
              </a:rPr>
              <a:t>گھر تشریف لے گئے۔ انہوں نے کھجور کے خوشے پیش کئے تو نبی</a:t>
            </a:r>
            <a:r>
              <a:rPr lang="ur-PK" sz="4400" dirty="0">
                <a:latin typeface="Adobe Arabic" panose="02040703060201020203" pitchFamily="18" charset="-78"/>
                <a:cs typeface="Adobe Arabic" panose="02040703060201020203" pitchFamily="18" charset="-78"/>
              </a:rPr>
              <a:t>ﷺ</a:t>
            </a:r>
            <a:r>
              <a:rPr lang="ar-SA" sz="4400" dirty="0">
                <a:latin typeface="Adobe Arabic" panose="02040703060201020203" pitchFamily="18" charset="-78"/>
                <a:cs typeface="Adobe Arabic" panose="02040703060201020203" pitchFamily="18" charset="-78"/>
              </a:rPr>
              <a:t> کے ساتھ حضرت علی بھی کھانے لگے۔ نبی</a:t>
            </a:r>
            <a:r>
              <a:rPr lang="ur-PK" sz="4400" dirty="0">
                <a:latin typeface="Adobe Arabic" panose="02040703060201020203" pitchFamily="18" charset="-78"/>
                <a:cs typeface="Adobe Arabic" panose="02040703060201020203" pitchFamily="18" charset="-78"/>
              </a:rPr>
              <a:t>ﷺ</a:t>
            </a:r>
            <a:r>
              <a:rPr lang="ar-SA" sz="4400" dirty="0">
                <a:latin typeface="Adobe Arabic" panose="02040703060201020203" pitchFamily="18" charset="-78"/>
                <a:cs typeface="Adobe Arabic" panose="02040703060201020203" pitchFamily="18" charset="-78"/>
              </a:rPr>
              <a:t> نے منع فرمایا کہ تم ابھی بیماری سے اٹھو ہو تم ن</a:t>
            </a:r>
            <a:r>
              <a:rPr lang="ur-PK" sz="4400" dirty="0">
                <a:latin typeface="Adobe Arabic" panose="02040703060201020203" pitchFamily="18" charset="-78"/>
                <a:cs typeface="Adobe Arabic" panose="02040703060201020203" pitchFamily="18" charset="-78"/>
              </a:rPr>
              <a:t>ہ</a:t>
            </a:r>
            <a:r>
              <a:rPr lang="ar-SA" sz="4400" dirty="0">
                <a:latin typeface="Adobe Arabic" panose="02040703060201020203" pitchFamily="18" charset="-78"/>
                <a:cs typeface="Adobe Arabic" panose="02040703060201020203" pitchFamily="18" charset="-78"/>
              </a:rPr>
              <a:t> کھا</a:t>
            </a:r>
            <a:r>
              <a:rPr lang="ur-PK" sz="4400" dirty="0">
                <a:latin typeface="Adobe Arabic" panose="02040703060201020203" pitchFamily="18" charset="-78"/>
                <a:cs typeface="Adobe Arabic" panose="02040703060201020203" pitchFamily="18" charset="-78"/>
              </a:rPr>
              <a:t>ؤ</a:t>
            </a:r>
            <a:r>
              <a:rPr lang="ar-SA" sz="4400" dirty="0">
                <a:latin typeface="Adobe Arabic" panose="02040703060201020203" pitchFamily="18" charset="-78"/>
                <a:cs typeface="Adobe Arabic" panose="02040703060201020203" pitchFamily="18" charset="-78"/>
              </a:rPr>
              <a:t>۔ پھر ام منذر رضی اللہ عنہا نے حضرت علی کے لئے جو اور چقندر پکائے۔ نبی کریم</a:t>
            </a:r>
            <a:r>
              <a:rPr lang="ur-PK" sz="4400" dirty="0">
                <a:latin typeface="Adobe Arabic" panose="02040703060201020203" pitchFamily="18" charset="-78"/>
                <a:cs typeface="Adobe Arabic" panose="02040703060201020203" pitchFamily="18" charset="-78"/>
              </a:rPr>
              <a:t>ﷺ</a:t>
            </a:r>
            <a:r>
              <a:rPr lang="ar-SA" sz="4400" dirty="0">
                <a:latin typeface="Adobe Arabic" panose="02040703060201020203" pitchFamily="18" charset="-78"/>
                <a:cs typeface="Adobe Arabic" panose="02040703060201020203" pitchFamily="18" charset="-78"/>
              </a:rPr>
              <a:t>نے فرمایا</a:t>
            </a:r>
            <a:r>
              <a:rPr lang="en-US" sz="4400" dirty="0">
                <a:latin typeface="Adobe Arabic" panose="02040703060201020203" pitchFamily="18" charset="-78"/>
                <a:cs typeface="Adobe Arabic" panose="02040703060201020203" pitchFamily="18" charset="-78"/>
              </a:rPr>
              <a:t>:</a:t>
            </a:r>
            <a:r>
              <a:rPr lang="ur-PK" sz="4400" dirty="0">
                <a:latin typeface="Adobe Arabic" panose="02040703060201020203" pitchFamily="18" charset="-78"/>
                <a:cs typeface="Adobe Arabic" panose="02040703060201020203" pitchFamily="18" charset="-78"/>
              </a:rPr>
              <a:t>”</a:t>
            </a:r>
            <a:r>
              <a:rPr lang="ar-SA" sz="4400" dirty="0">
                <a:latin typeface="Adobe Arabic" panose="02040703060201020203" pitchFamily="18" charset="-78"/>
                <a:cs typeface="Adobe Arabic" panose="02040703060201020203" pitchFamily="18" charset="-78"/>
              </a:rPr>
              <a:t>علی یہ کھاؤ یہ تمہارے لئے مناسب کھانا ہے۔</a:t>
            </a:r>
            <a:r>
              <a:rPr lang="ur-PK" sz="4400" dirty="0">
                <a:latin typeface="Adobe Arabic" panose="02040703060201020203" pitchFamily="18" charset="-78"/>
                <a:cs typeface="Adobe Arabic" panose="02040703060201020203" pitchFamily="18" charset="-78"/>
              </a:rPr>
              <a:t> “(</a:t>
            </a:r>
            <a:r>
              <a:rPr lang="ar-SA" sz="4400" dirty="0">
                <a:latin typeface="Adobe Arabic" panose="02040703060201020203" pitchFamily="18" charset="-78"/>
                <a:cs typeface="Adobe Arabic" panose="02040703060201020203" pitchFamily="18" charset="-78"/>
              </a:rPr>
              <a:t>شمائل ترمذی</a:t>
            </a:r>
            <a:r>
              <a:rPr lang="ur-PK" sz="4400" dirty="0">
                <a:latin typeface="Adobe Arabic" panose="02040703060201020203" pitchFamily="18" charset="-78"/>
                <a:cs typeface="Adobe Arabic" panose="02040703060201020203" pitchFamily="18" charset="-78"/>
              </a:rPr>
              <a:t>)</a:t>
            </a:r>
            <a:endParaRPr lang="en-US" sz="4400" dirty="0">
              <a:latin typeface="Adobe Arabic" panose="02040703060201020203" pitchFamily="18" charset="-78"/>
              <a:cs typeface="Adobe Arabic" panose="02040703060201020203" pitchFamily="18" charset="-78"/>
            </a:endParaRPr>
          </a:p>
        </p:txBody>
      </p:sp>
      <p:pic>
        <p:nvPicPr>
          <p:cNvPr id="3" name="Picture 2">
            <a:extLst>
              <a:ext uri="{FF2B5EF4-FFF2-40B4-BE49-F238E27FC236}">
                <a16:creationId xmlns:a16="http://schemas.microsoft.com/office/drawing/2014/main" id="{FD53CAFC-A2B4-4C58-9AD7-EBAB5C68EA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14746" cy="6858000"/>
          </a:xfrm>
          <a:prstGeom prst="rect">
            <a:avLst/>
          </a:prstGeom>
        </p:spPr>
      </p:pic>
    </p:spTree>
    <p:extLst>
      <p:ext uri="{BB962C8B-B14F-4D97-AF65-F5344CB8AC3E}">
        <p14:creationId xmlns:p14="http://schemas.microsoft.com/office/powerpoint/2010/main" val="1146755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6474" y="831574"/>
            <a:ext cx="8299938" cy="3939540"/>
          </a:xfrm>
          <a:prstGeom prst="rect">
            <a:avLst/>
          </a:prstGeom>
          <a:noFill/>
        </p:spPr>
        <p:txBody>
          <a:bodyPr wrap="square" rtlCol="0">
            <a:spAutoFit/>
          </a:bodyPr>
          <a:lstStyle/>
          <a:p>
            <a:pPr algn="r" rtl="1"/>
            <a:r>
              <a:rPr lang="en-US" sz="5400" dirty="0">
                <a:solidFill>
                  <a:srgbClr val="002060"/>
                </a:solidFill>
                <a:latin typeface="Adobe Arabic" panose="02040703060201020203" pitchFamily="18" charset="-78"/>
                <a:cs typeface="Adobe Arabic" panose="02040703060201020203" pitchFamily="18" charset="-78"/>
              </a:rPr>
              <a:t>4</a:t>
            </a:r>
            <a:r>
              <a:rPr lang="ar-SA" sz="5400" dirty="0">
                <a:solidFill>
                  <a:srgbClr val="002060"/>
                </a:solidFill>
                <a:latin typeface="Adobe Arabic" panose="02040703060201020203" pitchFamily="18" charset="-78"/>
                <a:cs typeface="Adobe Arabic" panose="02040703060201020203" pitchFamily="18" charset="-78"/>
              </a:rPr>
              <a:t>۔ علوم و فنون کے ذریعے فکری اور عملی صلاحیتوں کی نشوونما کی تاکید فرمائی</a:t>
            </a:r>
            <a:endParaRPr lang="ur-PK" sz="5400" dirty="0">
              <a:solidFill>
                <a:srgbClr val="002060"/>
              </a:solidFill>
              <a:latin typeface="Adobe Arabic" panose="02040703060201020203" pitchFamily="18" charset="-78"/>
              <a:cs typeface="Adobe Arabic" panose="02040703060201020203" pitchFamily="18" charset="-78"/>
            </a:endParaRPr>
          </a:p>
          <a:p>
            <a:pPr algn="r" rtl="1"/>
            <a:endParaRPr lang="en-US" sz="1000" dirty="0">
              <a:solidFill>
                <a:srgbClr val="002060"/>
              </a:solidFill>
              <a:latin typeface="Adobe Arabic" panose="02040703060201020203" pitchFamily="18" charset="-78"/>
              <a:cs typeface="Adobe Arabic" panose="02040703060201020203" pitchFamily="18" charset="-78"/>
            </a:endParaRPr>
          </a:p>
          <a:p>
            <a:pPr algn="r" rtl="1"/>
            <a:r>
              <a:rPr lang="ur-PK" sz="4400" dirty="0">
                <a:latin typeface="Adobe Arabic" panose="02040703060201020203" pitchFamily="18" charset="-78"/>
                <a:cs typeface="Adobe Arabic" panose="02040703060201020203" pitchFamily="18" charset="-78"/>
              </a:rPr>
              <a:t>“</a:t>
            </a:r>
            <a:r>
              <a:rPr lang="ar-SA" sz="4400" dirty="0">
                <a:latin typeface="Adobe Arabic" panose="02040703060201020203" pitchFamily="18" charset="-78"/>
                <a:cs typeface="Adobe Arabic" panose="02040703060201020203" pitchFamily="18" charset="-78"/>
              </a:rPr>
              <a:t>بے شک ایک عا</a:t>
            </a:r>
            <a:r>
              <a:rPr lang="ur-PK" sz="4400" dirty="0">
                <a:latin typeface="Adobe Arabic" panose="02040703060201020203" pitchFamily="18" charset="-78"/>
                <a:cs typeface="Adobe Arabic" panose="02040703060201020203" pitchFamily="18" charset="-78"/>
              </a:rPr>
              <a:t>ل</a:t>
            </a:r>
            <a:r>
              <a:rPr lang="ar-SA" sz="4400" dirty="0">
                <a:latin typeface="Adobe Arabic" panose="02040703060201020203" pitchFamily="18" charset="-78"/>
                <a:cs typeface="Adobe Arabic" panose="02040703060201020203" pitchFamily="18" charset="-78"/>
              </a:rPr>
              <a:t>م کو عابد پر ایسی فضیلت حاصل ہے جیسی جیسے چودھویں رات میں چاند کو تمام ستاروں پر</a:t>
            </a:r>
            <a:r>
              <a:rPr lang="ur-PK" sz="4400" dirty="0">
                <a:latin typeface="Adobe Arabic" panose="02040703060201020203" pitchFamily="18" charset="-78"/>
                <a:cs typeface="Adobe Arabic" panose="02040703060201020203" pitchFamily="18" charset="-78"/>
              </a:rPr>
              <a:t>”</a:t>
            </a:r>
            <a:r>
              <a:rPr lang="en-US" sz="4400" dirty="0">
                <a:latin typeface="Adobe Arabic" panose="02040703060201020203" pitchFamily="18" charset="-78"/>
                <a:cs typeface="Adobe Arabic" panose="02040703060201020203" pitchFamily="18" charset="-78"/>
              </a:rPr>
              <a:t> </a:t>
            </a:r>
            <a:r>
              <a:rPr lang="ur-PK" sz="4400" dirty="0">
                <a:latin typeface="Adobe Arabic" panose="02040703060201020203" pitchFamily="18" charset="-78"/>
                <a:cs typeface="Adobe Arabic" panose="02040703060201020203" pitchFamily="18" charset="-78"/>
              </a:rPr>
              <a:t>(</a:t>
            </a:r>
            <a:r>
              <a:rPr lang="ar-SA" sz="4400" dirty="0">
                <a:latin typeface="Adobe Arabic" panose="02040703060201020203" pitchFamily="18" charset="-78"/>
                <a:cs typeface="Adobe Arabic" panose="02040703060201020203" pitchFamily="18" charset="-78"/>
              </a:rPr>
              <a:t>مسند احمد</a:t>
            </a:r>
            <a:r>
              <a:rPr lang="ur-PK" sz="4400" dirty="0">
                <a:latin typeface="Adobe Arabic" panose="02040703060201020203" pitchFamily="18" charset="-78"/>
                <a:cs typeface="Adobe Arabic" panose="02040703060201020203" pitchFamily="18" charset="-78"/>
              </a:rPr>
              <a:t>)</a:t>
            </a:r>
            <a:endParaRPr lang="en-US" sz="4400" dirty="0">
              <a:latin typeface="Adobe Arabic" panose="02040703060201020203" pitchFamily="18" charset="-78"/>
              <a:cs typeface="Adobe Arabic" panose="02040703060201020203" pitchFamily="18" charset="-78"/>
            </a:endParaRPr>
          </a:p>
        </p:txBody>
      </p:sp>
      <p:pic>
        <p:nvPicPr>
          <p:cNvPr id="3" name="Picture 2">
            <a:extLst>
              <a:ext uri="{FF2B5EF4-FFF2-40B4-BE49-F238E27FC236}">
                <a16:creationId xmlns:a16="http://schemas.microsoft.com/office/drawing/2014/main" id="{403F7713-459B-46FC-B7E3-F68D18D548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92119"/>
          </a:xfrm>
          <a:prstGeom prst="rect">
            <a:avLst/>
          </a:prstGeom>
        </p:spPr>
      </p:pic>
    </p:spTree>
    <p:extLst>
      <p:ext uri="{BB962C8B-B14F-4D97-AF65-F5344CB8AC3E}">
        <p14:creationId xmlns:p14="http://schemas.microsoft.com/office/powerpoint/2010/main" val="3307669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5575" y="811763"/>
            <a:ext cx="8845564" cy="5062924"/>
          </a:xfrm>
          <a:prstGeom prst="rect">
            <a:avLst/>
          </a:prstGeom>
          <a:noFill/>
        </p:spPr>
        <p:txBody>
          <a:bodyPr wrap="square" rtlCol="0">
            <a:spAutoFit/>
          </a:bodyPr>
          <a:lstStyle/>
          <a:p>
            <a:pPr algn="r" rtl="1"/>
            <a:r>
              <a:rPr lang="ar-SA"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dobe Arabic" panose="02040703060201020203" pitchFamily="18" charset="-78"/>
                <a:cs typeface="Adobe Arabic" panose="02040703060201020203" pitchFamily="18" charset="-78"/>
              </a:rPr>
              <a:t>رسول اللہ</a:t>
            </a:r>
            <a:r>
              <a:rPr lang="ur-PK"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dobe Arabic" panose="02040703060201020203" pitchFamily="18" charset="-78"/>
                <a:cs typeface="Adobe Arabic" panose="02040703060201020203" pitchFamily="18" charset="-78"/>
              </a:rPr>
              <a:t>ﷺ</a:t>
            </a:r>
            <a:r>
              <a:rPr lang="ar-SA"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dobe Arabic" panose="02040703060201020203" pitchFamily="18" charset="-78"/>
                <a:cs typeface="Adobe Arabic" panose="02040703060201020203" pitchFamily="18" charset="-78"/>
              </a:rPr>
              <a:t>کا معیار زندگی</a:t>
            </a:r>
            <a:endParaRPr lang="en-US" sz="7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dobe Arabic" panose="02040703060201020203" pitchFamily="18" charset="-78"/>
              <a:cs typeface="Adobe Arabic" panose="02040703060201020203" pitchFamily="18" charset="-78"/>
            </a:endParaRPr>
          </a:p>
          <a:p>
            <a:pPr algn="r" rtl="1">
              <a:lnSpc>
                <a:spcPct val="150000"/>
              </a:lnSpc>
            </a:pPr>
            <a:r>
              <a:rPr lang="ar-SA" sz="5400" dirty="0">
                <a:solidFill>
                  <a:srgbClr val="002060"/>
                </a:solidFill>
                <a:latin typeface="Adobe Arabic" panose="02040703060201020203" pitchFamily="18" charset="-78"/>
                <a:cs typeface="Adobe Arabic" panose="02040703060201020203" pitchFamily="18" charset="-78"/>
              </a:rPr>
              <a:t>معیار زندگی کیا ہے؟ اس کے اجزاء</a:t>
            </a:r>
            <a:endParaRPr lang="en-US" sz="5400" dirty="0">
              <a:solidFill>
                <a:srgbClr val="002060"/>
              </a:solidFill>
              <a:latin typeface="Adobe Arabic" panose="02040703060201020203" pitchFamily="18" charset="-78"/>
              <a:cs typeface="Adobe Arabic" panose="02040703060201020203" pitchFamily="18" charset="-78"/>
            </a:endParaRPr>
          </a:p>
          <a:p>
            <a:pPr algn="r" rtl="1">
              <a:lnSpc>
                <a:spcPct val="150000"/>
              </a:lnSpc>
            </a:pPr>
            <a:r>
              <a:rPr lang="ar-SA" sz="4400" dirty="0">
                <a:latin typeface="Adobe Arabic" panose="02040703060201020203" pitchFamily="18" charset="-78"/>
                <a:cs typeface="Adobe Arabic" panose="02040703060201020203" pitchFamily="18" charset="-78"/>
              </a:rPr>
              <a:t>مادی اجزاء</a:t>
            </a:r>
            <a:endParaRPr lang="en-US" sz="4400" dirty="0">
              <a:latin typeface="Adobe Arabic" panose="02040703060201020203" pitchFamily="18" charset="-78"/>
              <a:cs typeface="Adobe Arabic" panose="02040703060201020203" pitchFamily="18" charset="-78"/>
            </a:endParaRPr>
          </a:p>
          <a:p>
            <a:pPr algn="r" rtl="1">
              <a:lnSpc>
                <a:spcPct val="150000"/>
              </a:lnSpc>
            </a:pPr>
            <a:r>
              <a:rPr lang="ar-SA" sz="4400" dirty="0">
                <a:latin typeface="Adobe Arabic" panose="02040703060201020203" pitchFamily="18" charset="-78"/>
                <a:cs typeface="Adobe Arabic" panose="02040703060201020203" pitchFamily="18" charset="-78"/>
              </a:rPr>
              <a:t>غیر مادی اجزاء</a:t>
            </a:r>
            <a:endParaRPr lang="en-US" sz="4400" dirty="0">
              <a:latin typeface="Adobe Arabic" panose="02040703060201020203" pitchFamily="18" charset="-78"/>
              <a:cs typeface="Adobe Arabic" panose="02040703060201020203" pitchFamily="18" charset="-78"/>
            </a:endParaRPr>
          </a:p>
          <a:p>
            <a:pPr algn="ctr" rtl="1"/>
            <a:endParaRPr lang="en-US" sz="4400" dirty="0">
              <a:latin typeface="Adobe Arabic" panose="02040703060201020203" pitchFamily="18" charset="-78"/>
              <a:cs typeface="Adobe Arabic" panose="02040703060201020203" pitchFamily="18" charset="-78"/>
            </a:endParaRPr>
          </a:p>
        </p:txBody>
      </p:sp>
      <p:pic>
        <p:nvPicPr>
          <p:cNvPr id="3" name="Picture 2">
            <a:extLst>
              <a:ext uri="{FF2B5EF4-FFF2-40B4-BE49-F238E27FC236}">
                <a16:creationId xmlns:a16="http://schemas.microsoft.com/office/drawing/2014/main" id="{5E6425CD-813D-419A-8F4C-A50B1D18F6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3742394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812" y="868896"/>
            <a:ext cx="8299938" cy="4832092"/>
          </a:xfrm>
          <a:prstGeom prst="rect">
            <a:avLst/>
          </a:prstGeom>
          <a:noFill/>
        </p:spPr>
        <p:txBody>
          <a:bodyPr wrap="square" rtlCol="0">
            <a:spAutoFit/>
          </a:bodyPr>
          <a:lstStyle/>
          <a:p>
            <a:pPr algn="r" rtl="1"/>
            <a:r>
              <a:rPr lang="ur-PK" sz="4400" dirty="0">
                <a:latin typeface="Alvi Nastaleeq" panose="02000503000000020004" pitchFamily="2" charset="-78"/>
                <a:cs typeface="Alvi Nastaleeq" panose="02000503000000020004" pitchFamily="2" charset="-78"/>
              </a:rPr>
              <a:t>	</a:t>
            </a:r>
            <a:r>
              <a:rPr lang="ur-PK" sz="4400" dirty="0">
                <a:latin typeface="Adobe Arabic" panose="02040703060201020203" pitchFamily="18" charset="-78"/>
                <a:cs typeface="Adobe Arabic" panose="02040703060201020203" pitchFamily="18" charset="-78"/>
              </a:rPr>
              <a:t>” </a:t>
            </a:r>
            <a:r>
              <a:rPr lang="ar-SA" sz="4400" dirty="0">
                <a:latin typeface="Adobe Arabic" panose="02040703060201020203" pitchFamily="18" charset="-78"/>
                <a:cs typeface="Adobe Arabic" panose="02040703060201020203" pitchFamily="18" charset="-78"/>
              </a:rPr>
              <a:t>حضرت عقبہ رضی اللہ عنہ فرماتے ہیں کہ نبی</a:t>
            </a:r>
            <a:r>
              <a:rPr lang="ur-PK" sz="4400" dirty="0">
                <a:latin typeface="Adobe Arabic" panose="02040703060201020203" pitchFamily="18" charset="-78"/>
                <a:cs typeface="Adobe Arabic" panose="02040703060201020203" pitchFamily="18" charset="-78"/>
              </a:rPr>
              <a:t>ﷺ</a:t>
            </a:r>
            <a:r>
              <a:rPr lang="ar-SA" sz="4400" dirty="0">
                <a:latin typeface="Adobe Arabic" panose="02040703060201020203" pitchFamily="18" charset="-78"/>
                <a:cs typeface="Adobe Arabic" panose="02040703060201020203" pitchFamily="18" charset="-78"/>
              </a:rPr>
              <a:t> نے فرمایا</a:t>
            </a:r>
            <a:r>
              <a:rPr lang="en-US" sz="4400" dirty="0">
                <a:latin typeface="Adobe Arabic" panose="02040703060201020203" pitchFamily="18" charset="-78"/>
                <a:cs typeface="Adobe Arabic" panose="02040703060201020203" pitchFamily="18" charset="-78"/>
              </a:rPr>
              <a:t>: </a:t>
            </a:r>
            <a:r>
              <a:rPr lang="ur-PK" sz="4400" dirty="0">
                <a:latin typeface="Adobe Arabic" panose="02040703060201020203" pitchFamily="18" charset="-78"/>
                <a:cs typeface="Adobe Arabic" panose="02040703060201020203" pitchFamily="18" charset="-78"/>
              </a:rPr>
              <a:t>“</a:t>
            </a:r>
            <a:r>
              <a:rPr lang="ar-SA" sz="4400" dirty="0">
                <a:latin typeface="Adobe Arabic" panose="02040703060201020203" pitchFamily="18" charset="-78"/>
                <a:cs typeface="Adobe Arabic" panose="02040703060201020203" pitchFamily="18" charset="-78"/>
              </a:rPr>
              <a:t>تیر چلانا سیکھو، گھوڑے پر سوار ہوا کرو، تیر اندازی کرنے والے مجھے گھوڑوں پر سوار ہونے والوں سے بھی زیادہ پسند ہیں اور جس نے تیر اندازی سیکھ کر</a:t>
            </a:r>
            <a:r>
              <a:rPr lang="en-US" sz="4400" dirty="0">
                <a:latin typeface="Adobe Arabic" panose="02040703060201020203" pitchFamily="18" charset="-78"/>
                <a:cs typeface="Adobe Arabic" panose="02040703060201020203" pitchFamily="18" charset="-78"/>
              </a:rPr>
              <a:t> </a:t>
            </a:r>
            <a:r>
              <a:rPr lang="ar-SA" sz="4400" dirty="0">
                <a:latin typeface="Adobe Arabic" panose="02040703060201020203" pitchFamily="18" charset="-78"/>
                <a:cs typeface="Adobe Arabic" panose="02040703060201020203" pitchFamily="18" charset="-78"/>
              </a:rPr>
              <a:t>چھوڑ دی اس نے اللہ کی نعمت کی ناقدری کی</a:t>
            </a:r>
            <a:r>
              <a:rPr lang="ur-PK" sz="4400" dirty="0">
                <a:latin typeface="Adobe Arabic" panose="02040703060201020203" pitchFamily="18" charset="-78"/>
                <a:cs typeface="Adobe Arabic" panose="02040703060201020203" pitchFamily="18" charset="-78"/>
              </a:rPr>
              <a:t>“</a:t>
            </a:r>
            <a:r>
              <a:rPr lang="ar-SA" sz="4400" dirty="0">
                <a:latin typeface="Adobe Arabic" panose="02040703060201020203" pitchFamily="18" charset="-78"/>
                <a:cs typeface="Adobe Arabic" panose="02040703060201020203" pitchFamily="18" charset="-78"/>
              </a:rPr>
              <a:t>۔</a:t>
            </a:r>
            <a:endParaRPr lang="ur-PK" sz="4400" dirty="0">
              <a:latin typeface="Adobe Arabic" panose="02040703060201020203" pitchFamily="18" charset="-78"/>
              <a:cs typeface="Adobe Arabic" panose="02040703060201020203" pitchFamily="18" charset="-78"/>
            </a:endParaRPr>
          </a:p>
          <a:p>
            <a:pPr algn="r" rtl="1"/>
            <a:r>
              <a:rPr lang="en-US" sz="4400" dirty="0">
                <a:latin typeface="Adobe Arabic" panose="02040703060201020203" pitchFamily="18" charset="-78"/>
                <a:cs typeface="Adobe Arabic" panose="02040703060201020203" pitchFamily="18" charset="-78"/>
              </a:rPr>
              <a:t> </a:t>
            </a:r>
            <a:r>
              <a:rPr lang="ur-PK" sz="4400" dirty="0">
                <a:latin typeface="Adobe Arabic" panose="02040703060201020203" pitchFamily="18" charset="-78"/>
                <a:cs typeface="Adobe Arabic" panose="02040703060201020203" pitchFamily="18" charset="-78"/>
              </a:rPr>
              <a:t>	</a:t>
            </a:r>
            <a:r>
              <a:rPr lang="en-US" sz="4400" dirty="0">
                <a:latin typeface="Adobe Arabic" panose="02040703060201020203" pitchFamily="18" charset="-78"/>
                <a:cs typeface="Adobe Arabic" panose="02040703060201020203" pitchFamily="18" charset="-78"/>
              </a:rPr>
              <a:t>         </a:t>
            </a:r>
            <a:r>
              <a:rPr lang="ur-PK" sz="4400" dirty="0">
                <a:latin typeface="Adobe Arabic" panose="02040703060201020203" pitchFamily="18" charset="-78"/>
                <a:cs typeface="Adobe Arabic" panose="02040703060201020203" pitchFamily="18" charset="-78"/>
              </a:rPr>
              <a:t>(</a:t>
            </a:r>
            <a:r>
              <a:rPr lang="ar-SA" sz="4400" dirty="0">
                <a:latin typeface="Adobe Arabic" panose="02040703060201020203" pitchFamily="18" charset="-78"/>
                <a:cs typeface="Adobe Arabic" panose="02040703060201020203" pitchFamily="18" charset="-78"/>
              </a:rPr>
              <a:t>ابوداؤد</a:t>
            </a:r>
            <a:r>
              <a:rPr lang="ur-PK" sz="4400" dirty="0">
                <a:latin typeface="Adobe Arabic" panose="02040703060201020203" pitchFamily="18" charset="-78"/>
                <a:cs typeface="Adobe Arabic" panose="02040703060201020203" pitchFamily="18" charset="-78"/>
              </a:rPr>
              <a:t>)</a:t>
            </a:r>
            <a:endParaRPr lang="en-US" sz="4400" dirty="0">
              <a:latin typeface="Adobe Arabic" panose="02040703060201020203" pitchFamily="18" charset="-78"/>
              <a:cs typeface="Adobe Arabic" panose="02040703060201020203" pitchFamily="18" charset="-78"/>
            </a:endParaRPr>
          </a:p>
        </p:txBody>
      </p:sp>
      <p:pic>
        <p:nvPicPr>
          <p:cNvPr id="3" name="Picture 2">
            <a:extLst>
              <a:ext uri="{FF2B5EF4-FFF2-40B4-BE49-F238E27FC236}">
                <a16:creationId xmlns:a16="http://schemas.microsoft.com/office/drawing/2014/main" id="{51818E88-7012-42EF-ADAB-7025B83F6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2046506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151" y="135791"/>
            <a:ext cx="8299938" cy="6586418"/>
          </a:xfrm>
          <a:prstGeom prst="rect">
            <a:avLst/>
          </a:prstGeom>
          <a:noFill/>
        </p:spPr>
        <p:txBody>
          <a:bodyPr wrap="square" rtlCol="0">
            <a:spAutoFit/>
          </a:bodyPr>
          <a:lstStyle/>
          <a:p>
            <a:pPr algn="ctr" rtl="1"/>
            <a:r>
              <a:rPr lang="ar-SA" sz="6000" dirty="0">
                <a:solidFill>
                  <a:srgbClr val="C00000"/>
                </a:solidFill>
                <a:latin typeface="Adobe Arabic" panose="02040703060201020203" pitchFamily="18" charset="-78"/>
                <a:cs typeface="Adobe Arabic" panose="02040703060201020203" pitchFamily="18" charset="-78"/>
              </a:rPr>
              <a:t>نبوی معیار زندگی کے تین درجات</a:t>
            </a:r>
            <a:r>
              <a:rPr lang="en-US" sz="4400" dirty="0">
                <a:latin typeface="Adobe Arabic" panose="02040703060201020203" pitchFamily="18" charset="-78"/>
                <a:cs typeface="Adobe Arabic" panose="02040703060201020203" pitchFamily="18" charset="-78"/>
              </a:rPr>
              <a:t> </a:t>
            </a:r>
          </a:p>
          <a:p>
            <a:pPr algn="r" rtl="1"/>
            <a:r>
              <a:rPr lang="en-US" sz="5400" dirty="0">
                <a:solidFill>
                  <a:srgbClr val="006600"/>
                </a:solidFill>
                <a:latin typeface="Adobe Arabic" panose="02040703060201020203" pitchFamily="18" charset="-78"/>
                <a:cs typeface="Adobe Arabic" panose="02040703060201020203" pitchFamily="18" charset="-78"/>
              </a:rPr>
              <a:t>1</a:t>
            </a:r>
            <a:r>
              <a:rPr lang="ar-SA" sz="5400" dirty="0">
                <a:solidFill>
                  <a:srgbClr val="006600"/>
                </a:solidFill>
                <a:latin typeface="Adobe Arabic" panose="02040703060201020203" pitchFamily="18" charset="-78"/>
                <a:cs typeface="Adobe Arabic" panose="02040703060201020203" pitchFamily="18" charset="-78"/>
              </a:rPr>
              <a:t>۔ قناعت</a:t>
            </a:r>
            <a:endParaRPr lang="en-US" sz="5400" dirty="0">
              <a:solidFill>
                <a:srgbClr val="006600"/>
              </a:solidFill>
              <a:latin typeface="Adobe Arabic" panose="02040703060201020203" pitchFamily="18" charset="-78"/>
              <a:cs typeface="Adobe Arabic" panose="02040703060201020203" pitchFamily="18" charset="-78"/>
            </a:endParaRPr>
          </a:p>
          <a:p>
            <a:pPr algn="r" rtl="1"/>
            <a:r>
              <a:rPr lang="ar-SA" sz="4400" dirty="0">
                <a:latin typeface="Adobe Arabic" panose="02040703060201020203" pitchFamily="18" charset="-78"/>
                <a:cs typeface="Adobe Arabic" panose="02040703060201020203" pitchFamily="18" charset="-78"/>
              </a:rPr>
              <a:t>قناعت کے معنی ہیں کہ انسان اللہ کے دئ</a:t>
            </a:r>
            <a:r>
              <a:rPr lang="ur-PK" sz="4400" dirty="0">
                <a:latin typeface="Adobe Arabic" panose="02040703060201020203" pitchFamily="18" charset="-78"/>
                <a:cs typeface="Adobe Arabic" panose="02040703060201020203" pitchFamily="18" charset="-78"/>
              </a:rPr>
              <a:t>یے</a:t>
            </a:r>
            <a:r>
              <a:rPr lang="ar-SA" sz="4400" dirty="0">
                <a:latin typeface="Adobe Arabic" panose="02040703060201020203" pitchFamily="18" charset="-78"/>
                <a:cs typeface="Adobe Arabic" panose="02040703060201020203" pitchFamily="18" charset="-78"/>
              </a:rPr>
              <a:t> پر راضی ہو جائے</a:t>
            </a:r>
            <a:endParaRPr lang="en-US" sz="4400" dirty="0">
              <a:latin typeface="Adobe Arabic" panose="02040703060201020203" pitchFamily="18" charset="-78"/>
              <a:cs typeface="Adobe Arabic" panose="02040703060201020203" pitchFamily="18" charset="-78"/>
            </a:endParaRPr>
          </a:p>
          <a:p>
            <a:pPr algn="r" rtl="1"/>
            <a:r>
              <a:rPr lang="ar-SA" sz="4400" dirty="0">
                <a:latin typeface="Adobe Arabic" panose="02040703060201020203" pitchFamily="18" charset="-78"/>
                <a:cs typeface="Adobe Arabic" panose="02040703060201020203" pitchFamily="18" charset="-78"/>
              </a:rPr>
              <a:t>یہ دل کی ایک کیفیت کا نام ہے۔ جب دل میں یہ کیفیت پیدا ہو جائے گی تو ہی عمل میں سادگی اور پھر زہد کو اختیار کرنا ممکن ہو گا </a:t>
            </a:r>
            <a:endParaRPr lang="ur-PK" sz="4400" dirty="0">
              <a:latin typeface="Adobe Arabic" panose="02040703060201020203" pitchFamily="18" charset="-78"/>
              <a:cs typeface="Adobe Arabic" panose="02040703060201020203" pitchFamily="18" charset="-78"/>
            </a:endParaRPr>
          </a:p>
          <a:p>
            <a:pPr algn="ctr" rtl="1"/>
            <a:r>
              <a:rPr lang="en-US" sz="4400" dirty="0">
                <a:latin typeface="Adobe Arabic" panose="02040703060201020203" pitchFamily="18" charset="-78"/>
                <a:cs typeface="Adobe Arabic" panose="02040703060201020203" pitchFamily="18" charset="-78"/>
              </a:rPr>
              <a:t> </a:t>
            </a:r>
            <a:r>
              <a:rPr lang="en-US" sz="4800" dirty="0">
                <a:latin typeface="Arabic Typesetting" panose="03020402040406030203" pitchFamily="66" charset="-78"/>
                <a:cs typeface="Arabic Typesetting" panose="03020402040406030203" pitchFamily="66" charset="-78"/>
              </a:rPr>
              <a:t> </a:t>
            </a:r>
            <a:r>
              <a:rPr lang="ur-PK" sz="4800" dirty="0">
                <a:latin typeface="Arabic Typesetting" panose="03020402040406030203" pitchFamily="66" charset="-78"/>
                <a:cs typeface="Arabic Typesetting" panose="03020402040406030203" pitchFamily="66" charset="-78"/>
              </a:rPr>
              <a:t>“</a:t>
            </a:r>
            <a:r>
              <a:rPr lang="ar-SA" sz="4800" dirty="0">
                <a:latin typeface="Arabic Typesetting" panose="03020402040406030203" pitchFamily="66" charset="-78"/>
                <a:cs typeface="Arabic Typesetting" panose="03020402040406030203" pitchFamily="66" charset="-78"/>
              </a:rPr>
              <a:t>الغنی غنی النفس</a:t>
            </a:r>
            <a:r>
              <a:rPr lang="ur-PK" sz="4800" dirty="0">
                <a:latin typeface="Arabic Typesetting" panose="03020402040406030203" pitchFamily="66" charset="-78"/>
                <a:cs typeface="Arabic Typesetting" panose="03020402040406030203" pitchFamily="66" charset="-78"/>
              </a:rPr>
              <a:t>”</a:t>
            </a:r>
            <a:r>
              <a:rPr lang="en-US" sz="4800" dirty="0">
                <a:latin typeface="Arabic Typesetting" panose="03020402040406030203" pitchFamily="66" charset="-78"/>
                <a:cs typeface="Arabic Typesetting" panose="03020402040406030203" pitchFamily="66" charset="-78"/>
              </a:rPr>
              <a:t> </a:t>
            </a:r>
            <a:r>
              <a:rPr lang="ur-PK" sz="4800" dirty="0">
                <a:latin typeface="Arabic Typesetting" panose="03020402040406030203" pitchFamily="66" charset="-78"/>
                <a:cs typeface="Arabic Typesetting" panose="03020402040406030203" pitchFamily="66" charset="-78"/>
              </a:rPr>
              <a:t>(</a:t>
            </a:r>
            <a:r>
              <a:rPr lang="ar-SA" sz="4800" dirty="0">
                <a:latin typeface="Arabic Typesetting" panose="03020402040406030203" pitchFamily="66" charset="-78"/>
                <a:cs typeface="Arabic Typesetting" panose="03020402040406030203" pitchFamily="66" charset="-78"/>
              </a:rPr>
              <a:t>بخاری</a:t>
            </a:r>
            <a:r>
              <a:rPr lang="ur-PK" sz="4800" dirty="0">
                <a:latin typeface="Arabic Typesetting" panose="03020402040406030203" pitchFamily="66" charset="-78"/>
                <a:cs typeface="Arabic Typesetting" panose="03020402040406030203" pitchFamily="66" charset="-78"/>
              </a:rPr>
              <a:t>)</a:t>
            </a:r>
          </a:p>
          <a:p>
            <a:pPr algn="ctr" rtl="1"/>
            <a:r>
              <a:rPr lang="ur-PK" sz="4400" dirty="0">
                <a:latin typeface="Adobe Arabic" panose="02040703060201020203" pitchFamily="18" charset="-78"/>
                <a:cs typeface="Adobe Arabic" panose="02040703060201020203" pitchFamily="18" charset="-78"/>
              </a:rPr>
              <a:t>	</a:t>
            </a:r>
            <a:r>
              <a:rPr lang="ar-SA" sz="4400" dirty="0">
                <a:latin typeface="Adobe Arabic" panose="02040703060201020203" pitchFamily="18" charset="-78"/>
                <a:cs typeface="Adobe Arabic" panose="02040703060201020203" pitchFamily="18" charset="-78"/>
              </a:rPr>
              <a:t>حقیقی بادشاہی دل کی بادشاہی ہے</a:t>
            </a:r>
            <a:endParaRPr lang="en-US" sz="4400" dirty="0">
              <a:latin typeface="Adobe Arabic" panose="02040703060201020203" pitchFamily="18" charset="-78"/>
              <a:cs typeface="Adobe Arabic" panose="02040703060201020203" pitchFamily="18" charset="-78"/>
            </a:endParaRPr>
          </a:p>
        </p:txBody>
      </p:sp>
      <p:sp>
        <p:nvSpPr>
          <p:cNvPr id="3" name="Arrow: Right 2">
            <a:extLst>
              <a:ext uri="{FF2B5EF4-FFF2-40B4-BE49-F238E27FC236}">
                <a16:creationId xmlns:a16="http://schemas.microsoft.com/office/drawing/2014/main" id="{708F47A5-FDBF-4F87-9101-09F68598C6F6}"/>
              </a:ext>
            </a:extLst>
          </p:cNvPr>
          <p:cNvSpPr/>
          <p:nvPr/>
        </p:nvSpPr>
        <p:spPr>
          <a:xfrm rot="10800000">
            <a:off x="8630815" y="2155369"/>
            <a:ext cx="363895" cy="323968"/>
          </a:xfrm>
          <a:prstGeom prst="rightArrow">
            <a:avLst>
              <a:gd name="adj1" fmla="val 47183"/>
              <a:gd name="adj2" fmla="val 50000"/>
            </a:avLst>
          </a:prstGeom>
          <a:solidFill>
            <a:srgbClr val="FFFF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4" name="Arrow: Right 3">
            <a:extLst>
              <a:ext uri="{FF2B5EF4-FFF2-40B4-BE49-F238E27FC236}">
                <a16:creationId xmlns:a16="http://schemas.microsoft.com/office/drawing/2014/main" id="{95B28469-1120-4A2D-AFB7-9DC742DE1C0F}"/>
              </a:ext>
            </a:extLst>
          </p:cNvPr>
          <p:cNvSpPr/>
          <p:nvPr/>
        </p:nvSpPr>
        <p:spPr>
          <a:xfrm rot="10800000">
            <a:off x="8630814" y="3536300"/>
            <a:ext cx="363895" cy="323968"/>
          </a:xfrm>
          <a:prstGeom prst="rightArrow">
            <a:avLst>
              <a:gd name="adj1" fmla="val 47183"/>
              <a:gd name="adj2" fmla="val 50000"/>
            </a:avLst>
          </a:prstGeom>
          <a:solidFill>
            <a:srgbClr val="FFFF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pic>
        <p:nvPicPr>
          <p:cNvPr id="6" name="Picture 5">
            <a:extLst>
              <a:ext uri="{FF2B5EF4-FFF2-40B4-BE49-F238E27FC236}">
                <a16:creationId xmlns:a16="http://schemas.microsoft.com/office/drawing/2014/main" id="{D8EAD2DB-1D7C-476C-8374-CF812CF3E6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1602472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143" y="1298104"/>
            <a:ext cx="8299938" cy="3054682"/>
          </a:xfrm>
          <a:prstGeom prst="rect">
            <a:avLst/>
          </a:prstGeom>
          <a:noFill/>
        </p:spPr>
        <p:txBody>
          <a:bodyPr wrap="square" rtlCol="0">
            <a:spAutoFit/>
          </a:bodyPr>
          <a:lstStyle/>
          <a:p>
            <a:pPr algn="r" rtl="1">
              <a:lnSpc>
                <a:spcPct val="150000"/>
              </a:lnSpc>
            </a:pPr>
            <a:r>
              <a:rPr lang="ur-PK" sz="4400" dirty="0">
                <a:latin typeface="Adobe Arabic" panose="02040703060201020203" pitchFamily="18" charset="-78"/>
                <a:cs typeface="Adobe Arabic" panose="02040703060201020203" pitchFamily="18" charset="-78"/>
              </a:rPr>
              <a:t>“</a:t>
            </a:r>
            <a:r>
              <a:rPr lang="ar-SA" sz="4400" dirty="0">
                <a:latin typeface="Adobe Arabic" panose="02040703060201020203" pitchFamily="18" charset="-78"/>
                <a:cs typeface="Adobe Arabic" panose="02040703060201020203" pitchFamily="18" charset="-78"/>
              </a:rPr>
              <a:t>وہ شخص فلاح پا گیا جس نے اسلام قبول کیا اور اسے بکفایت رزق دیا گیا اور اللہ نے اسے اپنی عطا کردہ چیزوں پر قناعت عطا کر دی</a:t>
            </a:r>
            <a:r>
              <a:rPr lang="ur-PK" sz="4400" dirty="0">
                <a:latin typeface="Adobe Arabic" panose="02040703060201020203" pitchFamily="18" charset="-78"/>
                <a:cs typeface="Adobe Arabic" panose="02040703060201020203" pitchFamily="18" charset="-78"/>
              </a:rPr>
              <a:t>”(</a:t>
            </a:r>
            <a:r>
              <a:rPr lang="ar-SA" sz="4400" dirty="0">
                <a:latin typeface="Adobe Arabic" panose="02040703060201020203" pitchFamily="18" charset="-78"/>
                <a:cs typeface="Adobe Arabic" panose="02040703060201020203" pitchFamily="18" charset="-78"/>
              </a:rPr>
              <a:t>بخاری</a:t>
            </a:r>
            <a:r>
              <a:rPr lang="ur-PK" sz="4400" dirty="0">
                <a:latin typeface="Adobe Arabic" panose="02040703060201020203" pitchFamily="18" charset="-78"/>
                <a:cs typeface="Adobe Arabic" panose="02040703060201020203" pitchFamily="18" charset="-78"/>
              </a:rPr>
              <a:t>)</a:t>
            </a:r>
            <a:endParaRPr lang="en-US" sz="4400" dirty="0">
              <a:latin typeface="Adobe Arabic" panose="02040703060201020203" pitchFamily="18" charset="-78"/>
              <a:cs typeface="Adobe Arabic" panose="02040703060201020203" pitchFamily="18" charset="-78"/>
            </a:endParaRPr>
          </a:p>
        </p:txBody>
      </p:sp>
      <p:pic>
        <p:nvPicPr>
          <p:cNvPr id="3" name="Picture 2">
            <a:extLst>
              <a:ext uri="{FF2B5EF4-FFF2-40B4-BE49-F238E27FC236}">
                <a16:creationId xmlns:a16="http://schemas.microsoft.com/office/drawing/2014/main" id="{2DFFEA32-5CE9-4392-920A-55AD3AD50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3274159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167" y="570316"/>
            <a:ext cx="8299938" cy="4985980"/>
          </a:xfrm>
          <a:prstGeom prst="rect">
            <a:avLst/>
          </a:prstGeom>
          <a:noFill/>
        </p:spPr>
        <p:txBody>
          <a:bodyPr wrap="square" rtlCol="0">
            <a:spAutoFit/>
          </a:bodyPr>
          <a:lstStyle/>
          <a:p>
            <a:pPr algn="r" rtl="1"/>
            <a:r>
              <a:rPr lang="en-US" sz="4400" dirty="0">
                <a:latin typeface="Adobe Arabic" panose="02040703060201020203" pitchFamily="18" charset="-78"/>
                <a:cs typeface="Adobe Arabic" panose="02040703060201020203" pitchFamily="18" charset="-78"/>
              </a:rPr>
              <a:t> </a:t>
            </a:r>
            <a:r>
              <a:rPr lang="ur-PK" sz="5400" dirty="0">
                <a:solidFill>
                  <a:srgbClr val="006600"/>
                </a:solidFill>
                <a:latin typeface="Adobe Arabic" panose="02040703060201020203" pitchFamily="18" charset="-78"/>
                <a:cs typeface="Adobe Arabic" panose="02040703060201020203" pitchFamily="18" charset="-78"/>
              </a:rPr>
              <a:t>2۔</a:t>
            </a:r>
            <a:r>
              <a:rPr lang="ar-SA" sz="5400" dirty="0">
                <a:solidFill>
                  <a:srgbClr val="006600"/>
                </a:solidFill>
                <a:latin typeface="Adobe Arabic" panose="02040703060201020203" pitchFamily="18" charset="-78"/>
                <a:cs typeface="Adobe Arabic" panose="02040703060201020203" pitchFamily="18" charset="-78"/>
              </a:rPr>
              <a:t> سادگی </a:t>
            </a:r>
            <a:endParaRPr lang="en-US" sz="5400" dirty="0">
              <a:solidFill>
                <a:srgbClr val="006600"/>
              </a:solidFill>
              <a:latin typeface="Adobe Arabic" panose="02040703060201020203" pitchFamily="18" charset="-78"/>
              <a:cs typeface="Adobe Arabic" panose="02040703060201020203" pitchFamily="18" charset="-78"/>
            </a:endParaRPr>
          </a:p>
          <a:p>
            <a:pPr algn="r" rtl="1"/>
            <a:r>
              <a:rPr lang="ar-SA" sz="4400" dirty="0">
                <a:latin typeface="Adobe Arabic" panose="02040703060201020203" pitchFamily="18" charset="-78"/>
                <a:cs typeface="Adobe Arabic" panose="02040703060201020203" pitchFamily="18" charset="-78"/>
              </a:rPr>
              <a:t>سادگی کی ضد ہے کثرت اورتنوع</a:t>
            </a:r>
            <a:endParaRPr lang="en-US" sz="4400" dirty="0">
              <a:latin typeface="Adobe Arabic" panose="02040703060201020203" pitchFamily="18" charset="-78"/>
              <a:cs typeface="Adobe Arabic" panose="02040703060201020203" pitchFamily="18" charset="-78"/>
            </a:endParaRPr>
          </a:p>
          <a:p>
            <a:pPr lvl="2" algn="r" rtl="1"/>
            <a:r>
              <a:rPr lang="en-US" sz="4400" dirty="0">
                <a:latin typeface="Adobe Arabic" panose="02040703060201020203" pitchFamily="18" charset="-78"/>
                <a:cs typeface="Adobe Arabic" panose="02040703060201020203" pitchFamily="18" charset="-78"/>
              </a:rPr>
              <a:t>simplicity v/s variety</a:t>
            </a:r>
            <a:r>
              <a:rPr lang="ur-PK" sz="4400" dirty="0">
                <a:latin typeface="Adobe Arabic" panose="02040703060201020203" pitchFamily="18" charset="-78"/>
                <a:cs typeface="Adobe Arabic" panose="02040703060201020203" pitchFamily="18" charset="-78"/>
              </a:rPr>
              <a:t>			</a:t>
            </a:r>
            <a:endParaRPr lang="en-US" sz="4400" dirty="0">
              <a:latin typeface="Adobe Arabic" panose="02040703060201020203" pitchFamily="18" charset="-78"/>
              <a:cs typeface="Adobe Arabic" panose="02040703060201020203" pitchFamily="18" charset="-78"/>
            </a:endParaRPr>
          </a:p>
          <a:p>
            <a:pPr algn="r" rtl="1"/>
            <a:r>
              <a:rPr lang="ar-SA" sz="4400" dirty="0">
                <a:latin typeface="Adobe Arabic" panose="02040703060201020203" pitchFamily="18" charset="-78"/>
                <a:cs typeface="Adobe Arabic" panose="02040703060201020203" pitchFamily="18" charset="-78"/>
              </a:rPr>
              <a:t>نبوی معیار</a:t>
            </a:r>
            <a:r>
              <a:rPr lang="ur-PK" sz="4400" dirty="0">
                <a:latin typeface="Adobe Arabic" panose="02040703060201020203" pitchFamily="18" charset="-78"/>
                <a:cs typeface="Adobe Arabic" panose="02040703060201020203" pitchFamily="18" charset="-78"/>
              </a:rPr>
              <a:t>ِ</a:t>
            </a:r>
            <a:r>
              <a:rPr lang="ar-SA" sz="4400" dirty="0">
                <a:latin typeface="Adobe Arabic" panose="02040703060201020203" pitchFamily="18" charset="-78"/>
                <a:cs typeface="Adobe Arabic" panose="02040703060201020203" pitchFamily="18" charset="-78"/>
              </a:rPr>
              <a:t> زندگی زہد سے عبارت ہے اور سادگی زہد کی طرف پہلا قدم ہے</a:t>
            </a:r>
            <a:endParaRPr lang="en-US" sz="4400" dirty="0">
              <a:latin typeface="Adobe Arabic" panose="02040703060201020203" pitchFamily="18" charset="-78"/>
              <a:cs typeface="Adobe Arabic" panose="02040703060201020203" pitchFamily="18" charset="-78"/>
            </a:endParaRPr>
          </a:p>
          <a:p>
            <a:pPr algn="r" rtl="1"/>
            <a:r>
              <a:rPr lang="ar-SA" sz="4400" dirty="0">
                <a:latin typeface="Adobe Arabic" panose="02040703060201020203" pitchFamily="18" charset="-78"/>
                <a:cs typeface="Adobe Arabic" panose="02040703060201020203" pitchFamily="18" charset="-78"/>
              </a:rPr>
              <a:t>لباس، خوراک، استعمال کی اشیاء یہاں تک کہ گفتگو میں بھی نبی </a:t>
            </a:r>
            <a:r>
              <a:rPr lang="ur-PK" sz="4400" dirty="0">
                <a:latin typeface="Adobe Arabic" panose="02040703060201020203" pitchFamily="18" charset="-78"/>
                <a:cs typeface="Adobe Arabic" panose="02040703060201020203" pitchFamily="18" charset="-78"/>
              </a:rPr>
              <a:t>ﷺ</a:t>
            </a:r>
            <a:r>
              <a:rPr lang="ar-SA" sz="4400" dirty="0">
                <a:latin typeface="Adobe Arabic" panose="02040703060201020203" pitchFamily="18" charset="-78"/>
                <a:cs typeface="Adobe Arabic" panose="02040703060201020203" pitchFamily="18" charset="-78"/>
              </a:rPr>
              <a:t>سادگی اختیار کرتے تھے</a:t>
            </a:r>
            <a:endParaRPr lang="en-US" sz="4400" dirty="0">
              <a:latin typeface="Adobe Arabic" panose="02040703060201020203" pitchFamily="18" charset="-78"/>
              <a:cs typeface="Adobe Arabic" panose="02040703060201020203" pitchFamily="18" charset="-78"/>
            </a:endParaRPr>
          </a:p>
        </p:txBody>
      </p:sp>
      <p:sp>
        <p:nvSpPr>
          <p:cNvPr id="3" name="Arrow: Right 2">
            <a:extLst>
              <a:ext uri="{FF2B5EF4-FFF2-40B4-BE49-F238E27FC236}">
                <a16:creationId xmlns:a16="http://schemas.microsoft.com/office/drawing/2014/main" id="{376E806E-0659-4A63-BAE7-FC0B24929C79}"/>
              </a:ext>
            </a:extLst>
          </p:cNvPr>
          <p:cNvSpPr/>
          <p:nvPr/>
        </p:nvSpPr>
        <p:spPr>
          <a:xfrm rot="10800000">
            <a:off x="8584161" y="1679507"/>
            <a:ext cx="363895" cy="323968"/>
          </a:xfrm>
          <a:prstGeom prst="rightArrow">
            <a:avLst>
              <a:gd name="adj1" fmla="val 47183"/>
              <a:gd name="adj2" fmla="val 50000"/>
            </a:avLst>
          </a:prstGeom>
          <a:solidFill>
            <a:srgbClr val="FFFF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4" name="Arrow: Right 3">
            <a:extLst>
              <a:ext uri="{FF2B5EF4-FFF2-40B4-BE49-F238E27FC236}">
                <a16:creationId xmlns:a16="http://schemas.microsoft.com/office/drawing/2014/main" id="{FD468034-E1C2-455F-AF2D-5D118845AC74}"/>
              </a:ext>
            </a:extLst>
          </p:cNvPr>
          <p:cNvSpPr/>
          <p:nvPr/>
        </p:nvSpPr>
        <p:spPr>
          <a:xfrm rot="10800000">
            <a:off x="8584160" y="2976463"/>
            <a:ext cx="363895" cy="323968"/>
          </a:xfrm>
          <a:prstGeom prst="rightArrow">
            <a:avLst>
              <a:gd name="adj1" fmla="val 47183"/>
              <a:gd name="adj2" fmla="val 50000"/>
            </a:avLst>
          </a:prstGeom>
          <a:solidFill>
            <a:srgbClr val="FFFF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5" name="Arrow: Right 4">
            <a:extLst>
              <a:ext uri="{FF2B5EF4-FFF2-40B4-BE49-F238E27FC236}">
                <a16:creationId xmlns:a16="http://schemas.microsoft.com/office/drawing/2014/main" id="{7CA3D5D5-5132-4CC8-A83F-63F3F77A686E}"/>
              </a:ext>
            </a:extLst>
          </p:cNvPr>
          <p:cNvSpPr/>
          <p:nvPr/>
        </p:nvSpPr>
        <p:spPr>
          <a:xfrm rot="10800000">
            <a:off x="8584159" y="4273418"/>
            <a:ext cx="363895" cy="323968"/>
          </a:xfrm>
          <a:prstGeom prst="rightArrow">
            <a:avLst>
              <a:gd name="adj1" fmla="val 47183"/>
              <a:gd name="adj2" fmla="val 50000"/>
            </a:avLst>
          </a:prstGeom>
          <a:solidFill>
            <a:srgbClr val="FFFF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pic>
        <p:nvPicPr>
          <p:cNvPr id="6" name="Picture 5">
            <a:extLst>
              <a:ext uri="{FF2B5EF4-FFF2-40B4-BE49-F238E27FC236}">
                <a16:creationId xmlns:a16="http://schemas.microsoft.com/office/drawing/2014/main" id="{CB0595EF-08B5-48C8-85DC-8E1661CEC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97651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2334" y="1578023"/>
            <a:ext cx="8299938" cy="4070345"/>
          </a:xfrm>
          <a:prstGeom prst="rect">
            <a:avLst/>
          </a:prstGeom>
          <a:noFill/>
        </p:spPr>
        <p:txBody>
          <a:bodyPr wrap="square" rtlCol="0">
            <a:spAutoFit/>
          </a:bodyPr>
          <a:lstStyle/>
          <a:p>
            <a:pPr algn="ctr" rtl="1">
              <a:lnSpc>
                <a:spcPct val="150000"/>
              </a:lnSpc>
            </a:pPr>
            <a:r>
              <a:rPr lang="ur-PK" sz="4400" dirty="0">
                <a:latin typeface="Adobe Arabic" panose="02040703060201020203" pitchFamily="18" charset="-78"/>
                <a:cs typeface="Adobe Arabic" panose="02040703060201020203" pitchFamily="18" charset="-78"/>
              </a:rPr>
              <a:t>“</a:t>
            </a:r>
            <a:r>
              <a:rPr lang="ar-SA" sz="4400" dirty="0">
                <a:latin typeface="Adobe Arabic" panose="02040703060201020203" pitchFamily="18" charset="-78"/>
                <a:cs typeface="Adobe Arabic" panose="02040703060201020203" pitchFamily="18" charset="-78"/>
              </a:rPr>
              <a:t>زمین پر، چٹائ پر، فرش پر جہاں جگہ ملتی بیٹھ جاتے</a:t>
            </a:r>
            <a:r>
              <a:rPr lang="ur-PK" sz="4400" dirty="0">
                <a:latin typeface="Adobe Arabic" panose="02040703060201020203" pitchFamily="18" charset="-78"/>
                <a:cs typeface="Adobe Arabic" panose="02040703060201020203" pitchFamily="18" charset="-78"/>
              </a:rPr>
              <a:t>”(</a:t>
            </a:r>
            <a:r>
              <a:rPr lang="ar-SA" sz="4400" dirty="0">
                <a:latin typeface="Adobe Arabic" panose="02040703060201020203" pitchFamily="18" charset="-78"/>
                <a:cs typeface="Adobe Arabic" panose="02040703060201020203" pitchFamily="18" charset="-78"/>
              </a:rPr>
              <a:t>شمائل ترمذی</a:t>
            </a:r>
            <a:r>
              <a:rPr lang="ur-PK" sz="4400" dirty="0">
                <a:latin typeface="Adobe Arabic" panose="02040703060201020203" pitchFamily="18" charset="-78"/>
                <a:cs typeface="Adobe Arabic" panose="02040703060201020203" pitchFamily="18" charset="-78"/>
              </a:rPr>
              <a:t>)</a:t>
            </a:r>
            <a:endParaRPr lang="en-US" sz="4400" dirty="0">
              <a:latin typeface="Adobe Arabic" panose="02040703060201020203" pitchFamily="18" charset="-78"/>
              <a:cs typeface="Adobe Arabic" panose="02040703060201020203" pitchFamily="18" charset="-78"/>
            </a:endParaRPr>
          </a:p>
          <a:p>
            <a:pPr algn="ctr" rtl="1">
              <a:lnSpc>
                <a:spcPct val="150000"/>
              </a:lnSpc>
            </a:pPr>
            <a:r>
              <a:rPr lang="ur-PK" sz="4400" dirty="0">
                <a:latin typeface="Adobe Arabic" panose="02040703060201020203" pitchFamily="18" charset="-78"/>
                <a:cs typeface="Adobe Arabic" panose="02040703060201020203" pitchFamily="18" charset="-78"/>
              </a:rPr>
              <a:t>“</a:t>
            </a:r>
            <a:r>
              <a:rPr lang="ar-SA" sz="4400" dirty="0">
                <a:latin typeface="Adobe Arabic" panose="02040703060201020203" pitchFamily="18" charset="-78"/>
                <a:cs typeface="Adobe Arabic" panose="02040703060201020203" pitchFamily="18" charset="-78"/>
              </a:rPr>
              <a:t>آپ </a:t>
            </a:r>
            <a:r>
              <a:rPr lang="ur-PK" sz="4400" dirty="0">
                <a:latin typeface="Adobe Arabic" panose="02040703060201020203" pitchFamily="18" charset="-78"/>
                <a:cs typeface="Adobe Arabic" panose="02040703060201020203" pitchFamily="18" charset="-78"/>
              </a:rPr>
              <a:t>ﷺ</a:t>
            </a:r>
            <a:r>
              <a:rPr lang="ar-SA" sz="4400" dirty="0">
                <a:latin typeface="Adobe Arabic" panose="02040703060201020203" pitchFamily="18" charset="-78"/>
                <a:cs typeface="Adobe Arabic" panose="02040703060201020203" pitchFamily="18" charset="-78"/>
              </a:rPr>
              <a:t> کے لئے آٹے کو کبھی چھانا نہیں گیا</a:t>
            </a:r>
            <a:r>
              <a:rPr lang="ur-PK" sz="4400" dirty="0">
                <a:latin typeface="Adobe Arabic" panose="02040703060201020203" pitchFamily="18" charset="-78"/>
                <a:cs typeface="Adobe Arabic" panose="02040703060201020203" pitchFamily="18" charset="-78"/>
              </a:rPr>
              <a:t>”</a:t>
            </a:r>
            <a:r>
              <a:rPr lang="en-US" sz="4400" dirty="0">
                <a:latin typeface="Adobe Arabic" panose="02040703060201020203" pitchFamily="18" charset="-78"/>
                <a:cs typeface="Adobe Arabic" panose="02040703060201020203" pitchFamily="18" charset="-78"/>
              </a:rPr>
              <a:t> </a:t>
            </a:r>
            <a:r>
              <a:rPr lang="ur-PK" sz="4400" dirty="0">
                <a:latin typeface="Adobe Arabic" panose="02040703060201020203" pitchFamily="18" charset="-78"/>
                <a:cs typeface="Adobe Arabic" panose="02040703060201020203" pitchFamily="18" charset="-78"/>
              </a:rPr>
              <a:t>(</a:t>
            </a:r>
            <a:r>
              <a:rPr lang="ar-SA" sz="4400" dirty="0">
                <a:latin typeface="Adobe Arabic" panose="02040703060201020203" pitchFamily="18" charset="-78"/>
                <a:cs typeface="Adobe Arabic" panose="02040703060201020203" pitchFamily="18" charset="-78"/>
              </a:rPr>
              <a:t>بخاری کتاب الاطعمہ</a:t>
            </a:r>
            <a:r>
              <a:rPr lang="ur-PK" sz="4400" dirty="0">
                <a:latin typeface="Adobe Arabic" panose="02040703060201020203" pitchFamily="18" charset="-78"/>
                <a:cs typeface="Adobe Arabic" panose="02040703060201020203" pitchFamily="18" charset="-78"/>
              </a:rPr>
              <a:t>)</a:t>
            </a:r>
            <a:endParaRPr lang="ur-PK" sz="4800" dirty="0">
              <a:latin typeface="Adobe Arabic" panose="02040703060201020203" pitchFamily="18" charset="-78"/>
              <a:cs typeface="Adobe Arabic" panose="02040703060201020203" pitchFamily="18" charset="-78"/>
            </a:endParaRPr>
          </a:p>
        </p:txBody>
      </p:sp>
      <p:pic>
        <p:nvPicPr>
          <p:cNvPr id="3" name="Picture 2">
            <a:extLst>
              <a:ext uri="{FF2B5EF4-FFF2-40B4-BE49-F238E27FC236}">
                <a16:creationId xmlns:a16="http://schemas.microsoft.com/office/drawing/2014/main" id="{41C8F880-4E26-43D0-A403-629D38E91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60460" cy="6858000"/>
          </a:xfrm>
          <a:prstGeom prst="rect">
            <a:avLst/>
          </a:prstGeom>
        </p:spPr>
      </p:pic>
    </p:spTree>
    <p:extLst>
      <p:ext uri="{BB962C8B-B14F-4D97-AF65-F5344CB8AC3E}">
        <p14:creationId xmlns:p14="http://schemas.microsoft.com/office/powerpoint/2010/main" val="713319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151" y="225084"/>
            <a:ext cx="8299938" cy="6370975"/>
          </a:xfrm>
          <a:prstGeom prst="rect">
            <a:avLst/>
          </a:prstGeom>
          <a:noFill/>
        </p:spPr>
        <p:txBody>
          <a:bodyPr wrap="square" rtlCol="0">
            <a:spAutoFit/>
          </a:bodyPr>
          <a:lstStyle/>
          <a:p>
            <a:pPr algn="r" rtl="1"/>
            <a:r>
              <a:rPr lang="en-US" sz="6000" dirty="0">
                <a:solidFill>
                  <a:srgbClr val="006600"/>
                </a:solidFill>
                <a:latin typeface="Adobe Arabic" panose="02040703060201020203" pitchFamily="18" charset="-78"/>
                <a:cs typeface="Adobe Arabic" panose="02040703060201020203" pitchFamily="18" charset="-78"/>
              </a:rPr>
              <a:t>3</a:t>
            </a:r>
            <a:r>
              <a:rPr lang="ar-SA" sz="6000" dirty="0">
                <a:solidFill>
                  <a:srgbClr val="006600"/>
                </a:solidFill>
                <a:latin typeface="Adobe Arabic" panose="02040703060201020203" pitchFamily="18" charset="-78"/>
                <a:cs typeface="Adobe Arabic" panose="02040703060201020203" pitchFamily="18" charset="-78"/>
              </a:rPr>
              <a:t>۔ زہد</a:t>
            </a:r>
            <a:endParaRPr lang="en-US" sz="6000" dirty="0">
              <a:solidFill>
                <a:srgbClr val="006600"/>
              </a:solidFill>
              <a:latin typeface="Adobe Arabic" panose="02040703060201020203" pitchFamily="18" charset="-78"/>
              <a:cs typeface="Adobe Arabic" panose="02040703060201020203" pitchFamily="18" charset="-78"/>
            </a:endParaRPr>
          </a:p>
          <a:p>
            <a:pPr algn="r" rtl="1"/>
            <a:r>
              <a:rPr lang="ar-SA" sz="4400" dirty="0">
                <a:latin typeface="Adobe Arabic" panose="02040703060201020203" pitchFamily="18" charset="-78"/>
                <a:cs typeface="Adobe Arabic" panose="02040703060201020203" pitchFamily="18" charset="-78"/>
              </a:rPr>
              <a:t>طالب ہاشمی صاحب اپنی کتاب</a:t>
            </a:r>
            <a:r>
              <a:rPr lang="ur-PK" sz="4400" dirty="0">
                <a:latin typeface="Adobe Arabic" panose="02040703060201020203" pitchFamily="18" charset="-78"/>
                <a:cs typeface="Adobe Arabic" panose="02040703060201020203" pitchFamily="18" charset="-78"/>
              </a:rPr>
              <a:t>“</a:t>
            </a:r>
            <a:r>
              <a:rPr lang="ar-SA" sz="4400" dirty="0">
                <a:latin typeface="Adobe Arabic" panose="02040703060201020203" pitchFamily="18" charset="-78"/>
                <a:cs typeface="Adobe Arabic" panose="02040703060201020203" pitchFamily="18" charset="-78"/>
              </a:rPr>
              <a:t>خلق خیر الخلائق</a:t>
            </a:r>
            <a:r>
              <a:rPr lang="ur-PK" sz="4400" dirty="0">
                <a:latin typeface="Adobe Arabic" panose="02040703060201020203" pitchFamily="18" charset="-78"/>
                <a:cs typeface="Adobe Arabic" panose="02040703060201020203" pitchFamily="18" charset="-78"/>
              </a:rPr>
              <a:t>”</a:t>
            </a:r>
            <a:r>
              <a:rPr lang="en-US" sz="4400" dirty="0">
                <a:latin typeface="Adobe Arabic" panose="02040703060201020203" pitchFamily="18" charset="-78"/>
                <a:cs typeface="Adobe Arabic" panose="02040703060201020203" pitchFamily="18" charset="-78"/>
              </a:rPr>
              <a:t> </a:t>
            </a:r>
            <a:r>
              <a:rPr lang="ar-SA" sz="4400" dirty="0">
                <a:latin typeface="Adobe Arabic" panose="02040703060201020203" pitchFamily="18" charset="-78"/>
                <a:cs typeface="Adobe Arabic" panose="02040703060201020203" pitchFamily="18" charset="-78"/>
              </a:rPr>
              <a:t>میں لکھتے ہیں</a:t>
            </a:r>
            <a:r>
              <a:rPr lang="en-US" sz="4400" dirty="0">
                <a:latin typeface="Adobe Arabic" panose="02040703060201020203" pitchFamily="18" charset="-78"/>
                <a:cs typeface="Adobe Arabic" panose="02040703060201020203" pitchFamily="18" charset="-78"/>
              </a:rPr>
              <a:t>:</a:t>
            </a:r>
          </a:p>
          <a:p>
            <a:pPr algn="r" rtl="1"/>
            <a:r>
              <a:rPr lang="ur-PK" sz="4400" dirty="0">
                <a:latin typeface="Adobe Arabic" panose="02040703060201020203" pitchFamily="18" charset="-78"/>
                <a:cs typeface="Adobe Arabic" panose="02040703060201020203" pitchFamily="18" charset="-78"/>
              </a:rPr>
              <a:t>	</a:t>
            </a:r>
            <a:r>
              <a:rPr lang="ur-PK"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a:t>
            </a:r>
            <a:r>
              <a:rPr lang="ar-SA"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 زہد کا مطلب ہے راحت آخرت کے بدلے راحت دنیا کو ترک کر دینا </a:t>
            </a:r>
            <a:r>
              <a:rPr lang="en-US"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a:t>
            </a:r>
            <a:r>
              <a:rPr lang="ar-SA"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اس سے اپنے نفس کو تکلیف اور اذیت میں مبتلا کرنا مقصود نہ ہو بلکہ اصل مقصد اپنے نفس کا تزکیہ اور آخرت میں اللہ تعالیٰ کے نزدیک پرہیز گاروں میں شمار ہونا ہو</a:t>
            </a:r>
            <a:r>
              <a:rPr lang="ur-PK"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a:t>
            </a:r>
            <a:endParaRPr lang="en-US"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endParaRPr>
          </a:p>
          <a:p>
            <a:pPr algn="r" rtl="1"/>
            <a:endParaRPr lang="en-US" sz="4000" dirty="0">
              <a:latin typeface="Adobe Arabic" panose="02040703060201020203" pitchFamily="18" charset="-78"/>
              <a:cs typeface="Adobe Arabic" panose="02040703060201020203" pitchFamily="18" charset="-78"/>
            </a:endParaRPr>
          </a:p>
        </p:txBody>
      </p:sp>
      <p:pic>
        <p:nvPicPr>
          <p:cNvPr id="3" name="Picture 2">
            <a:extLst>
              <a:ext uri="{FF2B5EF4-FFF2-40B4-BE49-F238E27FC236}">
                <a16:creationId xmlns:a16="http://schemas.microsoft.com/office/drawing/2014/main" id="{6BC2405B-0811-4B84-88CE-339F5E6A86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39271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089" y="94456"/>
            <a:ext cx="8299938" cy="5509200"/>
          </a:xfrm>
          <a:prstGeom prst="rect">
            <a:avLst/>
          </a:prstGeom>
          <a:noFill/>
        </p:spPr>
        <p:txBody>
          <a:bodyPr wrap="square" rtlCol="0">
            <a:spAutoFit/>
          </a:bodyPr>
          <a:lstStyle/>
          <a:p>
            <a:pPr algn="r" rtl="1"/>
            <a:r>
              <a:rPr lang="en-US" sz="4400" dirty="0">
                <a:latin typeface="Adobe Arabic" panose="02040703060201020203" pitchFamily="18" charset="-78"/>
                <a:cs typeface="Adobe Arabic" panose="02040703060201020203" pitchFamily="18" charset="-78"/>
              </a:rPr>
              <a:t>  </a:t>
            </a:r>
            <a:r>
              <a:rPr lang="ur-PK" sz="4400" dirty="0">
                <a:latin typeface="Adobe Arabic" panose="02040703060201020203" pitchFamily="18" charset="-78"/>
                <a:cs typeface="Adobe Arabic" panose="02040703060201020203" pitchFamily="18" charset="-78"/>
              </a:rPr>
              <a:t>“</a:t>
            </a:r>
            <a:r>
              <a:rPr lang="ar-SA" sz="4400" dirty="0">
                <a:latin typeface="Adobe Arabic" panose="02040703060201020203" pitchFamily="18" charset="-78"/>
                <a:cs typeface="Adobe Arabic" panose="02040703060201020203" pitchFamily="18" charset="-78"/>
              </a:rPr>
              <a:t>ام المومنین حضرت عائشہ رضی اللہ عنہا سے روایت ہے کہ کبھی کبھی دو دو مہینے گزر جاتے تھے اور ہمارے گھروں میں چولہا نہ جلتا تھا۔ اہل خانہ کھجور اور پانی پر گزارہ کرتے تھے۔ البتہ رسول اللہ</a:t>
            </a:r>
            <a:r>
              <a:rPr lang="ur-PK" sz="4400" dirty="0">
                <a:latin typeface="Adobe Arabic" panose="02040703060201020203" pitchFamily="18" charset="-78"/>
                <a:cs typeface="Adobe Arabic" panose="02040703060201020203" pitchFamily="18" charset="-78"/>
              </a:rPr>
              <a:t>ﷺ</a:t>
            </a:r>
            <a:r>
              <a:rPr lang="ar-SA" sz="4400" dirty="0">
                <a:latin typeface="Adobe Arabic" panose="02040703060201020203" pitchFamily="18" charset="-78"/>
                <a:cs typeface="Adobe Arabic" panose="02040703060201020203" pitchFamily="18" charset="-78"/>
              </a:rPr>
              <a:t>کے بعض انصاری پڑوسی تھے، ان کے ہاں دودھ دینے والے جانور تھے۔ وہ حضور</a:t>
            </a:r>
            <a:r>
              <a:rPr lang="ur-PK" sz="4400" dirty="0">
                <a:latin typeface="Adobe Arabic" panose="02040703060201020203" pitchFamily="18" charset="-78"/>
                <a:cs typeface="Adobe Arabic" panose="02040703060201020203" pitchFamily="18" charset="-78"/>
              </a:rPr>
              <a:t>ﷺ</a:t>
            </a:r>
            <a:r>
              <a:rPr lang="ar-SA" sz="4400" dirty="0">
                <a:latin typeface="Adobe Arabic" panose="02040703060201020203" pitchFamily="18" charset="-78"/>
                <a:cs typeface="Adobe Arabic" panose="02040703060201020203" pitchFamily="18" charset="-78"/>
              </a:rPr>
              <a:t>کے لئے دودھ بطور ہدیہ بھیجتے تھے تو آپ</a:t>
            </a:r>
            <a:r>
              <a:rPr lang="ur-PK" sz="4400" dirty="0">
                <a:latin typeface="Adobe Arabic" panose="02040703060201020203" pitchFamily="18" charset="-78"/>
                <a:cs typeface="Adobe Arabic" panose="02040703060201020203" pitchFamily="18" charset="-78"/>
              </a:rPr>
              <a:t>ﷺ</a:t>
            </a:r>
            <a:r>
              <a:rPr lang="ar-SA" sz="4400" dirty="0">
                <a:latin typeface="Adobe Arabic" panose="02040703060201020203" pitchFamily="18" charset="-78"/>
                <a:cs typeface="Adobe Arabic" panose="02040703060201020203" pitchFamily="18" charset="-78"/>
              </a:rPr>
              <a:t> اس میں سے ہم کو بھی پلا دیتے تھے</a:t>
            </a:r>
            <a:r>
              <a:rPr lang="ur-PK" sz="4400" dirty="0">
                <a:latin typeface="Adobe Arabic" panose="02040703060201020203" pitchFamily="18" charset="-78"/>
                <a:cs typeface="Adobe Arabic" panose="02040703060201020203" pitchFamily="18" charset="-78"/>
              </a:rPr>
              <a:t>”</a:t>
            </a:r>
            <a:r>
              <a:rPr lang="en-US" sz="4400" dirty="0">
                <a:latin typeface="Adobe Arabic" panose="02040703060201020203" pitchFamily="18" charset="-78"/>
                <a:cs typeface="Adobe Arabic" panose="02040703060201020203" pitchFamily="18" charset="-78"/>
              </a:rPr>
              <a:t> </a:t>
            </a:r>
            <a:r>
              <a:rPr lang="ur-PK" sz="4400" dirty="0">
                <a:latin typeface="Adobe Arabic" panose="02040703060201020203" pitchFamily="18" charset="-78"/>
                <a:cs typeface="Adobe Arabic" panose="02040703060201020203" pitchFamily="18" charset="-78"/>
              </a:rPr>
              <a:t>(</a:t>
            </a:r>
            <a:r>
              <a:rPr lang="ar-SA" sz="4400" dirty="0">
                <a:latin typeface="Adobe Arabic" panose="02040703060201020203" pitchFamily="18" charset="-78"/>
                <a:cs typeface="Adobe Arabic" panose="02040703060201020203" pitchFamily="18" charset="-78"/>
              </a:rPr>
              <a:t>صحیحین</a:t>
            </a:r>
            <a:r>
              <a:rPr lang="ur-PK" sz="4400" dirty="0">
                <a:latin typeface="Adobe Arabic" panose="02040703060201020203" pitchFamily="18" charset="-78"/>
                <a:cs typeface="Adobe Arabic" panose="02040703060201020203" pitchFamily="18" charset="-78"/>
              </a:rPr>
              <a:t>)</a:t>
            </a:r>
            <a:endParaRPr lang="en-US" sz="4400" dirty="0">
              <a:latin typeface="Adobe Arabic" panose="02040703060201020203" pitchFamily="18" charset="-78"/>
              <a:cs typeface="Adobe Arabic" panose="02040703060201020203" pitchFamily="18" charset="-78"/>
            </a:endParaRPr>
          </a:p>
        </p:txBody>
      </p:sp>
      <p:pic>
        <p:nvPicPr>
          <p:cNvPr id="4" name="Picture 3">
            <a:extLst>
              <a:ext uri="{FF2B5EF4-FFF2-40B4-BE49-F238E27FC236}">
                <a16:creationId xmlns:a16="http://schemas.microsoft.com/office/drawing/2014/main" id="{0F181058-812B-4B38-817C-9052494E3D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7038" cy="6858000"/>
          </a:xfrm>
          <a:prstGeom prst="rect">
            <a:avLst/>
          </a:prstGeom>
        </p:spPr>
      </p:pic>
    </p:spTree>
    <p:extLst>
      <p:ext uri="{BB962C8B-B14F-4D97-AF65-F5344CB8AC3E}">
        <p14:creationId xmlns:p14="http://schemas.microsoft.com/office/powerpoint/2010/main" val="740759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1F94E2-3AF1-4B9A-B214-5A9C31E15436}"/>
              </a:ext>
            </a:extLst>
          </p:cNvPr>
          <p:cNvSpPr txBox="1"/>
          <p:nvPr/>
        </p:nvSpPr>
        <p:spPr>
          <a:xfrm>
            <a:off x="1007706" y="745191"/>
            <a:ext cx="7371183" cy="5632311"/>
          </a:xfrm>
          <a:prstGeom prst="rect">
            <a:avLst/>
          </a:prstGeom>
          <a:noFill/>
        </p:spPr>
        <p:txBody>
          <a:bodyPr wrap="square">
            <a:spAutoFit/>
          </a:bodyPr>
          <a:lstStyle/>
          <a:p>
            <a:pPr algn="r" rtl="1"/>
            <a:r>
              <a:rPr lang="ur-PK" sz="4000" dirty="0">
                <a:latin typeface="Adobe Arabic" panose="02040703060201020203" pitchFamily="18" charset="-78"/>
                <a:cs typeface="Adobe Arabic" panose="02040703060201020203" pitchFamily="18" charset="-78"/>
              </a:rPr>
              <a:t>“</a:t>
            </a:r>
            <a:r>
              <a:rPr lang="ar-SA" sz="4000" dirty="0">
                <a:latin typeface="Adobe Arabic" panose="02040703060201020203" pitchFamily="18" charset="-78"/>
                <a:cs typeface="Adobe Arabic" panose="02040703060201020203" pitchFamily="18" charset="-78"/>
              </a:rPr>
              <a:t>حضرت ابو طلحہ سے روایت ہے کہ ایک دن میں نے رسول اللہ</a:t>
            </a:r>
            <a:r>
              <a:rPr lang="ur-PK" sz="4000" dirty="0">
                <a:latin typeface="Adobe Arabic" panose="02040703060201020203" pitchFamily="18" charset="-78"/>
                <a:cs typeface="Adobe Arabic" panose="02040703060201020203" pitchFamily="18" charset="-78"/>
              </a:rPr>
              <a:t>ﷺ</a:t>
            </a:r>
            <a:r>
              <a:rPr lang="ar-SA" sz="4000" dirty="0">
                <a:latin typeface="Adobe Arabic" panose="02040703060201020203" pitchFamily="18" charset="-78"/>
                <a:cs typeface="Adobe Arabic" panose="02040703060201020203" pitchFamily="18" charset="-78"/>
              </a:rPr>
              <a:t> کو دیکھا کہ مسجد میں لیٹے ہیں اور بھوک</a:t>
            </a:r>
            <a:r>
              <a:rPr lang="en-US" sz="4000" dirty="0">
                <a:latin typeface="Adobe Arabic" panose="02040703060201020203" pitchFamily="18" charset="-78"/>
                <a:cs typeface="Adobe Arabic" panose="02040703060201020203" pitchFamily="18" charset="-78"/>
              </a:rPr>
              <a:t> </a:t>
            </a:r>
            <a:r>
              <a:rPr lang="ar-SA" sz="4000" dirty="0">
                <a:latin typeface="Adobe Arabic" panose="02040703060201020203" pitchFamily="18" charset="-78"/>
                <a:cs typeface="Adobe Arabic" panose="02040703060201020203" pitchFamily="18" charset="-78"/>
              </a:rPr>
              <a:t>کی وجہ سے بار بار کروٹیں بدلتے ہیں</a:t>
            </a:r>
            <a:r>
              <a:rPr lang="ur-PK" sz="4000" dirty="0">
                <a:latin typeface="Adobe Arabic" panose="02040703060201020203" pitchFamily="18" charset="-78"/>
                <a:cs typeface="Adobe Arabic" panose="02040703060201020203" pitchFamily="18" charset="-78"/>
              </a:rPr>
              <a:t>”(</a:t>
            </a:r>
            <a:r>
              <a:rPr lang="ar-SA" sz="4000" dirty="0">
                <a:latin typeface="Adobe Arabic" panose="02040703060201020203" pitchFamily="18" charset="-78"/>
                <a:cs typeface="Adobe Arabic" panose="02040703060201020203" pitchFamily="18" charset="-78"/>
              </a:rPr>
              <a:t>مسلم</a:t>
            </a:r>
            <a:r>
              <a:rPr lang="ur-PK" sz="4000" dirty="0">
                <a:latin typeface="Adobe Arabic" panose="02040703060201020203" pitchFamily="18" charset="-78"/>
                <a:cs typeface="Adobe Arabic" panose="02040703060201020203" pitchFamily="18" charset="-78"/>
              </a:rPr>
              <a:t>)</a:t>
            </a:r>
          </a:p>
          <a:p>
            <a:pPr algn="r" rtl="1"/>
            <a:r>
              <a:rPr lang="en-US" sz="4000" dirty="0">
                <a:latin typeface="Adobe Arabic" panose="02040703060201020203" pitchFamily="18" charset="-78"/>
                <a:cs typeface="Adobe Arabic" panose="02040703060201020203" pitchFamily="18" charset="-78"/>
              </a:rPr>
              <a:t> </a:t>
            </a:r>
          </a:p>
          <a:p>
            <a:pPr algn="r" rtl="1"/>
            <a:r>
              <a:rPr lang="ur-PK" sz="4000" dirty="0">
                <a:latin typeface="Adobe Arabic" panose="02040703060201020203" pitchFamily="18" charset="-78"/>
                <a:cs typeface="Adobe Arabic" panose="02040703060201020203" pitchFamily="18" charset="-78"/>
              </a:rPr>
              <a:t>“</a:t>
            </a:r>
            <a:r>
              <a:rPr lang="ar-SA" sz="4000" dirty="0">
                <a:latin typeface="Adobe Arabic" panose="02040703060201020203" pitchFamily="18" charset="-78"/>
                <a:cs typeface="Adobe Arabic" panose="02040703060201020203" pitchFamily="18" charset="-78"/>
              </a:rPr>
              <a:t>حضرت عائشہ رضی اللہ عنہا فرماتی ہیں کہ رسول کریم</a:t>
            </a:r>
            <a:r>
              <a:rPr lang="ur-PK" sz="4000" dirty="0">
                <a:latin typeface="Adobe Arabic" panose="02040703060201020203" pitchFamily="18" charset="-78"/>
                <a:cs typeface="Adobe Arabic" panose="02040703060201020203" pitchFamily="18" charset="-78"/>
              </a:rPr>
              <a:t>ﷺ</a:t>
            </a:r>
            <a:r>
              <a:rPr lang="ar-SA" sz="4000" dirty="0">
                <a:latin typeface="Adobe Arabic" panose="02040703060201020203" pitchFamily="18" charset="-78"/>
                <a:cs typeface="Adobe Arabic" panose="02040703060201020203" pitchFamily="18" charset="-78"/>
              </a:rPr>
              <a:t> کا کوئ کپڑا کبھی تہ کر کے نہیں رکھا گیا یعنی آپ کے پاس کپڑوں کا صرف ایک جوڑا تھا دوسرا نہیں تھا جو تہ کر کے رکھا جاتا</a:t>
            </a:r>
            <a:r>
              <a:rPr lang="ur-PK" sz="4000" dirty="0">
                <a:latin typeface="Adobe Arabic" panose="02040703060201020203" pitchFamily="18" charset="-78"/>
                <a:cs typeface="Adobe Arabic" panose="02040703060201020203" pitchFamily="18" charset="-78"/>
              </a:rPr>
              <a:t>”</a:t>
            </a:r>
            <a:r>
              <a:rPr lang="en-US" sz="4000" dirty="0">
                <a:latin typeface="Adobe Arabic" panose="02040703060201020203" pitchFamily="18" charset="-78"/>
                <a:cs typeface="Adobe Arabic" panose="02040703060201020203" pitchFamily="18" charset="-78"/>
              </a:rPr>
              <a:t> </a:t>
            </a:r>
            <a:r>
              <a:rPr lang="ur-PK" sz="4000" dirty="0">
                <a:latin typeface="Adobe Arabic" panose="02040703060201020203" pitchFamily="18" charset="-78"/>
                <a:cs typeface="Adobe Arabic" panose="02040703060201020203" pitchFamily="18" charset="-78"/>
              </a:rPr>
              <a:t>(</a:t>
            </a:r>
            <a:r>
              <a:rPr lang="ar-SA" sz="4000" dirty="0">
                <a:latin typeface="Adobe Arabic" panose="02040703060201020203" pitchFamily="18" charset="-78"/>
                <a:cs typeface="Adobe Arabic" panose="02040703060201020203" pitchFamily="18" charset="-78"/>
              </a:rPr>
              <a:t>ابن ماجہ</a:t>
            </a:r>
            <a:r>
              <a:rPr lang="ur-PK" sz="4000" dirty="0">
                <a:latin typeface="Adobe Arabic" panose="02040703060201020203" pitchFamily="18" charset="-78"/>
                <a:cs typeface="Adobe Arabic" panose="02040703060201020203" pitchFamily="18" charset="-78"/>
              </a:rPr>
              <a:t>)</a:t>
            </a:r>
            <a:endParaRPr lang="en-US" sz="4000" dirty="0">
              <a:latin typeface="Adobe Arabic" panose="02040703060201020203" pitchFamily="18" charset="-78"/>
              <a:cs typeface="Adobe Arabic" panose="02040703060201020203" pitchFamily="18" charset="-78"/>
            </a:endParaRPr>
          </a:p>
          <a:p>
            <a:pPr algn="r" rtl="1"/>
            <a:r>
              <a:rPr lang="en-US" sz="4000" dirty="0">
                <a:latin typeface="Adobe Arabic" panose="02040703060201020203" pitchFamily="18" charset="-78"/>
                <a:cs typeface="Adobe Arabic" panose="02040703060201020203" pitchFamily="18" charset="-78"/>
              </a:rPr>
              <a:t> </a:t>
            </a:r>
            <a:endParaRPr lang="en-US" sz="2000" dirty="0">
              <a:latin typeface="Adobe Arabic" panose="02040703060201020203" pitchFamily="18" charset="-78"/>
              <a:cs typeface="Adobe Arabic" panose="02040703060201020203" pitchFamily="18" charset="-78"/>
            </a:endParaRPr>
          </a:p>
        </p:txBody>
      </p:sp>
      <p:pic>
        <p:nvPicPr>
          <p:cNvPr id="4" name="Picture 3">
            <a:extLst>
              <a:ext uri="{FF2B5EF4-FFF2-40B4-BE49-F238E27FC236}">
                <a16:creationId xmlns:a16="http://schemas.microsoft.com/office/drawing/2014/main" id="{A58B162E-3263-40AC-80DA-634F944521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4334"/>
          </a:xfrm>
          <a:prstGeom prst="rect">
            <a:avLst/>
          </a:prstGeom>
        </p:spPr>
      </p:pic>
    </p:spTree>
    <p:extLst>
      <p:ext uri="{BB962C8B-B14F-4D97-AF65-F5344CB8AC3E}">
        <p14:creationId xmlns:p14="http://schemas.microsoft.com/office/powerpoint/2010/main" val="2558242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1747" y="1008856"/>
            <a:ext cx="8299938" cy="5086008"/>
          </a:xfrm>
          <a:prstGeom prst="rect">
            <a:avLst/>
          </a:prstGeom>
          <a:noFill/>
        </p:spPr>
        <p:txBody>
          <a:bodyPr wrap="square" rtlCol="0">
            <a:spAutoFit/>
          </a:bodyPr>
          <a:lstStyle/>
          <a:p>
            <a:pPr algn="ctr" rtl="1">
              <a:lnSpc>
                <a:spcPct val="150000"/>
              </a:lnSpc>
            </a:pPr>
            <a:r>
              <a:rPr lang="ar-SA" sz="4400" dirty="0">
                <a:latin typeface="Adobe Arabic" panose="02040703060201020203" pitchFamily="18" charset="-78"/>
                <a:cs typeface="Adobe Arabic" panose="02040703060201020203" pitchFamily="18" charset="-78"/>
              </a:rPr>
              <a:t> </a:t>
            </a:r>
            <a:r>
              <a:rPr lang="ur-PK" sz="4400" dirty="0">
                <a:latin typeface="Adobe Arabic" panose="02040703060201020203" pitchFamily="18" charset="-78"/>
                <a:cs typeface="Adobe Arabic" panose="02040703060201020203" pitchFamily="18" charset="-78"/>
              </a:rPr>
              <a:t>	</a:t>
            </a:r>
            <a:r>
              <a:rPr lang="ar-SA" sz="4400" dirty="0">
                <a:latin typeface="Adobe Arabic" panose="02040703060201020203" pitchFamily="18" charset="-78"/>
                <a:cs typeface="Adobe Arabic" panose="02040703060201020203" pitchFamily="18" charset="-78"/>
              </a:rPr>
              <a:t>ایک مرتبہ حضرت حفصہ رضی اللہ عنہا نے بستر چوہرا کر کے بچھا دیا۔ نبی</a:t>
            </a:r>
            <a:r>
              <a:rPr lang="ur-PK" sz="4400" dirty="0">
                <a:latin typeface="Adobe Arabic" panose="02040703060201020203" pitchFamily="18" charset="-78"/>
                <a:cs typeface="Adobe Arabic" panose="02040703060201020203" pitchFamily="18" charset="-78"/>
              </a:rPr>
              <a:t>ﷺ</a:t>
            </a:r>
            <a:r>
              <a:rPr lang="ar-SA" sz="4400" dirty="0">
                <a:latin typeface="Adobe Arabic" panose="02040703060201020203" pitchFamily="18" charset="-78"/>
                <a:cs typeface="Adobe Arabic" panose="02040703060201020203" pitchFamily="18" charset="-78"/>
              </a:rPr>
              <a:t> اذان فجر سے پہلے بیدار نہ ہوئے۔ حضرت حفصہ سے فرمایا</a:t>
            </a:r>
            <a:r>
              <a:rPr lang="en-US" sz="4400" dirty="0">
                <a:latin typeface="Adobe Arabic" panose="02040703060201020203" pitchFamily="18" charset="-78"/>
                <a:cs typeface="Adobe Arabic" panose="02040703060201020203" pitchFamily="18" charset="-78"/>
              </a:rPr>
              <a:t>: "</a:t>
            </a:r>
            <a:r>
              <a:rPr lang="ar-SA" sz="4400" dirty="0">
                <a:latin typeface="Adobe Arabic" panose="02040703060201020203" pitchFamily="18" charset="-78"/>
                <a:cs typeface="Adobe Arabic" panose="02040703060201020203" pitchFamily="18" charset="-78"/>
              </a:rPr>
              <a:t>اے حفصہ میرا دنیا سے کیا واسطہ اور نرم بستروں سے میرا کیا کام</a:t>
            </a:r>
            <a:r>
              <a:rPr lang="ur-PK" sz="4400" dirty="0">
                <a:latin typeface="Adobe Arabic" panose="02040703060201020203" pitchFamily="18" charset="-78"/>
                <a:cs typeface="Adobe Arabic" panose="02040703060201020203" pitchFamily="18" charset="-78"/>
              </a:rPr>
              <a:t>”</a:t>
            </a:r>
            <a:r>
              <a:rPr lang="en-US" sz="4400" dirty="0">
                <a:latin typeface="Adobe Arabic" panose="02040703060201020203" pitchFamily="18" charset="-78"/>
                <a:cs typeface="Adobe Arabic" panose="02040703060201020203" pitchFamily="18" charset="-78"/>
              </a:rPr>
              <a:t> </a:t>
            </a:r>
            <a:r>
              <a:rPr lang="ur-PK" sz="4400" dirty="0">
                <a:latin typeface="Adobe Arabic" panose="02040703060201020203" pitchFamily="18" charset="-78"/>
                <a:cs typeface="Adobe Arabic" panose="02040703060201020203" pitchFamily="18" charset="-78"/>
              </a:rPr>
              <a:t>(</a:t>
            </a:r>
            <a:r>
              <a:rPr lang="ar-SA" sz="4400" dirty="0">
                <a:latin typeface="Adobe Arabic" panose="02040703060201020203" pitchFamily="18" charset="-78"/>
                <a:cs typeface="Adobe Arabic" panose="02040703060201020203" pitchFamily="18" charset="-78"/>
              </a:rPr>
              <a:t>شمائل ترمذی</a:t>
            </a:r>
            <a:r>
              <a:rPr lang="ur-PK" sz="4400" dirty="0">
                <a:latin typeface="Adobe Arabic" panose="02040703060201020203" pitchFamily="18" charset="-78"/>
                <a:cs typeface="Adobe Arabic" panose="02040703060201020203" pitchFamily="18" charset="-78"/>
              </a:rPr>
              <a:t>)</a:t>
            </a:r>
            <a:endParaRPr lang="en-US" sz="4400" dirty="0">
              <a:latin typeface="Adobe Arabic" panose="02040703060201020203" pitchFamily="18" charset="-78"/>
              <a:cs typeface="Adobe Arabic" panose="02040703060201020203" pitchFamily="18" charset="-78"/>
            </a:endParaRPr>
          </a:p>
        </p:txBody>
      </p:sp>
      <p:pic>
        <p:nvPicPr>
          <p:cNvPr id="3" name="Picture 2">
            <a:extLst>
              <a:ext uri="{FF2B5EF4-FFF2-40B4-BE49-F238E27FC236}">
                <a16:creationId xmlns:a16="http://schemas.microsoft.com/office/drawing/2014/main" id="{9830E4E9-2C84-40B4-94EA-FE292F97B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8374" cy="6858000"/>
          </a:xfrm>
          <a:prstGeom prst="rect">
            <a:avLst/>
          </a:prstGeom>
        </p:spPr>
      </p:pic>
    </p:spTree>
    <p:extLst>
      <p:ext uri="{BB962C8B-B14F-4D97-AF65-F5344CB8AC3E}">
        <p14:creationId xmlns:p14="http://schemas.microsoft.com/office/powerpoint/2010/main" val="2566789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1118" y="1027517"/>
            <a:ext cx="8299938" cy="4154984"/>
          </a:xfrm>
          <a:prstGeom prst="rect">
            <a:avLst/>
          </a:prstGeom>
          <a:noFill/>
        </p:spPr>
        <p:txBody>
          <a:bodyPr wrap="square" rtlCol="0">
            <a:spAutoFit/>
          </a:bodyPr>
          <a:lstStyle/>
          <a:p>
            <a:pPr algn="ctr" rtl="1"/>
            <a:r>
              <a:rPr lang="en-US" sz="4400" dirty="0">
                <a:latin typeface="Adobe Arabic" panose="02040703060201020203" pitchFamily="18" charset="-78"/>
                <a:cs typeface="Adobe Arabic" panose="02040703060201020203" pitchFamily="18" charset="-78"/>
              </a:rPr>
              <a:t> </a:t>
            </a:r>
            <a:r>
              <a:rPr lang="ar-SA" sz="6000" dirty="0">
                <a:solidFill>
                  <a:srgbClr val="C00000"/>
                </a:solidFill>
                <a:latin typeface="Adobe Arabic" panose="02040703060201020203" pitchFamily="18" charset="-78"/>
                <a:cs typeface="Adobe Arabic" panose="02040703060201020203" pitchFamily="18" charset="-78"/>
              </a:rPr>
              <a:t>سادگی اور زہد پر مبنی معیار زندگی کی غرض و غایت</a:t>
            </a:r>
            <a:endParaRPr lang="en-US" sz="4400" dirty="0">
              <a:solidFill>
                <a:srgbClr val="C00000"/>
              </a:solidFill>
              <a:latin typeface="Adobe Arabic" panose="02040703060201020203" pitchFamily="18" charset="-78"/>
              <a:cs typeface="Adobe Arabic" panose="02040703060201020203" pitchFamily="18" charset="-78"/>
            </a:endParaRPr>
          </a:p>
          <a:p>
            <a:pPr algn="r" rtl="1"/>
            <a:r>
              <a:rPr lang="en-US" sz="4800" dirty="0">
                <a:solidFill>
                  <a:srgbClr val="002060"/>
                </a:solidFill>
                <a:latin typeface="Adobe Arabic" panose="02040703060201020203" pitchFamily="18" charset="-78"/>
                <a:cs typeface="Adobe Arabic" panose="02040703060201020203" pitchFamily="18" charset="-78"/>
              </a:rPr>
              <a:t>1</a:t>
            </a:r>
            <a:r>
              <a:rPr lang="ar-SA" sz="4800" dirty="0">
                <a:solidFill>
                  <a:srgbClr val="002060"/>
                </a:solidFill>
                <a:latin typeface="Adobe Arabic" panose="02040703060201020203" pitchFamily="18" charset="-78"/>
                <a:cs typeface="Adobe Arabic" panose="02040703060201020203" pitchFamily="18" charset="-78"/>
              </a:rPr>
              <a:t>۔ بطور داعی، قائد اور حکمران رول ماڈل دینا کہ اللہ کی رضا اور مخلوق کی خدمت کے لئے حکمرانی کے اصول کیا ہیں</a:t>
            </a:r>
            <a:r>
              <a:rPr lang="ur-PK" sz="4800" dirty="0">
                <a:solidFill>
                  <a:srgbClr val="002060"/>
                </a:solidFill>
                <a:latin typeface="Adobe Arabic" panose="02040703060201020203" pitchFamily="18" charset="-78"/>
                <a:cs typeface="Adobe Arabic" panose="02040703060201020203" pitchFamily="18" charset="-78"/>
              </a:rPr>
              <a:t>؟</a:t>
            </a:r>
            <a:endParaRPr lang="en-US" sz="4800" dirty="0">
              <a:solidFill>
                <a:srgbClr val="002060"/>
              </a:solidFill>
              <a:latin typeface="Adobe Arabic" panose="02040703060201020203" pitchFamily="18" charset="-78"/>
              <a:cs typeface="Adobe Arabic" panose="02040703060201020203" pitchFamily="18" charset="-78"/>
            </a:endParaRPr>
          </a:p>
        </p:txBody>
      </p:sp>
      <p:pic>
        <p:nvPicPr>
          <p:cNvPr id="3" name="Picture 2">
            <a:extLst>
              <a:ext uri="{FF2B5EF4-FFF2-40B4-BE49-F238E27FC236}">
                <a16:creationId xmlns:a16="http://schemas.microsoft.com/office/drawing/2014/main" id="{A74B663E-F597-4D06-822B-993EEE9013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3453148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F7B2B5-C10B-4693-A566-ADE1C64A5288}"/>
              </a:ext>
            </a:extLst>
          </p:cNvPr>
          <p:cNvSpPr txBox="1"/>
          <p:nvPr/>
        </p:nvSpPr>
        <p:spPr>
          <a:xfrm>
            <a:off x="2022410" y="387782"/>
            <a:ext cx="6097554" cy="6082434"/>
          </a:xfrm>
          <a:prstGeom prst="rect">
            <a:avLst/>
          </a:prstGeom>
          <a:noFill/>
        </p:spPr>
        <p:txBody>
          <a:bodyPr wrap="square">
            <a:spAutoFit/>
          </a:bodyPr>
          <a:lstStyle/>
          <a:p>
            <a:pPr algn="r" rtl="1"/>
            <a:r>
              <a:rPr lang="ar-SA" sz="7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dobe Arabic" panose="02040703060201020203" pitchFamily="18" charset="-78"/>
                <a:cs typeface="Adobe Arabic" panose="02040703060201020203" pitchFamily="18" charset="-78"/>
              </a:rPr>
              <a:t>مادی اجزاء</a:t>
            </a:r>
            <a:endParaRPr lang="en-US" sz="7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dobe Arabic" panose="02040703060201020203" pitchFamily="18" charset="-78"/>
              <a:cs typeface="Adobe Arabic" panose="02040703060201020203" pitchFamily="18" charset="-78"/>
            </a:endParaRPr>
          </a:p>
          <a:p>
            <a:pPr algn="r" rtl="1">
              <a:lnSpc>
                <a:spcPct val="150000"/>
              </a:lnSpc>
            </a:pPr>
            <a:r>
              <a:rPr lang="ar-SA" sz="5400" dirty="0">
                <a:latin typeface="Adobe Arabic" panose="02040703060201020203" pitchFamily="18" charset="-78"/>
                <a:cs typeface="Adobe Arabic" panose="02040703060201020203" pitchFamily="18" charset="-78"/>
              </a:rPr>
              <a:t>خوراک</a:t>
            </a:r>
            <a:endParaRPr lang="en-US" sz="5400" dirty="0">
              <a:latin typeface="Adobe Arabic" panose="02040703060201020203" pitchFamily="18" charset="-78"/>
              <a:cs typeface="Adobe Arabic" panose="02040703060201020203" pitchFamily="18" charset="-78"/>
            </a:endParaRPr>
          </a:p>
          <a:p>
            <a:pPr algn="r" rtl="1">
              <a:lnSpc>
                <a:spcPct val="150000"/>
              </a:lnSpc>
            </a:pPr>
            <a:r>
              <a:rPr lang="ar-SA" sz="5400" dirty="0">
                <a:latin typeface="Adobe Arabic" panose="02040703060201020203" pitchFamily="18" charset="-78"/>
                <a:cs typeface="Adobe Arabic" panose="02040703060201020203" pitchFamily="18" charset="-78"/>
              </a:rPr>
              <a:t>لباس</a:t>
            </a:r>
            <a:endParaRPr lang="en-US" sz="5400" dirty="0">
              <a:latin typeface="Adobe Arabic" panose="02040703060201020203" pitchFamily="18" charset="-78"/>
              <a:cs typeface="Adobe Arabic" panose="02040703060201020203" pitchFamily="18" charset="-78"/>
            </a:endParaRPr>
          </a:p>
          <a:p>
            <a:pPr algn="r" rtl="1">
              <a:lnSpc>
                <a:spcPct val="150000"/>
              </a:lnSpc>
            </a:pPr>
            <a:r>
              <a:rPr lang="ar-SA" sz="5400" dirty="0">
                <a:latin typeface="Adobe Arabic" panose="02040703060201020203" pitchFamily="18" charset="-78"/>
                <a:cs typeface="Adobe Arabic" panose="02040703060201020203" pitchFamily="18" charset="-78"/>
              </a:rPr>
              <a:t>رہن سہن</a:t>
            </a:r>
            <a:endParaRPr lang="en-US" sz="5400" dirty="0">
              <a:latin typeface="Adobe Arabic" panose="02040703060201020203" pitchFamily="18" charset="-78"/>
              <a:cs typeface="Adobe Arabic" panose="02040703060201020203" pitchFamily="18" charset="-78"/>
            </a:endParaRPr>
          </a:p>
          <a:p>
            <a:pPr algn="r" rtl="1">
              <a:lnSpc>
                <a:spcPct val="150000"/>
              </a:lnSpc>
            </a:pPr>
            <a:r>
              <a:rPr lang="ur-PK" sz="5400" dirty="0">
                <a:latin typeface="Adobe Arabic" panose="02040703060201020203" pitchFamily="18" charset="-78"/>
                <a:cs typeface="Adobe Arabic" panose="02040703060201020203" pitchFamily="18" charset="-78"/>
              </a:rPr>
              <a:t>	</a:t>
            </a:r>
            <a:r>
              <a:rPr lang="ar-SA" sz="5400" dirty="0">
                <a:latin typeface="Adobe Arabic" panose="02040703060201020203" pitchFamily="18" charset="-78"/>
                <a:cs typeface="Adobe Arabic" panose="02040703060201020203" pitchFamily="18" charset="-78"/>
              </a:rPr>
              <a:t>وغیرہ</a:t>
            </a:r>
            <a:endParaRPr lang="en-US" sz="4400" dirty="0"/>
          </a:p>
        </p:txBody>
      </p:sp>
      <p:sp>
        <p:nvSpPr>
          <p:cNvPr id="8" name="Arrow: Right 7">
            <a:extLst>
              <a:ext uri="{FF2B5EF4-FFF2-40B4-BE49-F238E27FC236}">
                <a16:creationId xmlns:a16="http://schemas.microsoft.com/office/drawing/2014/main" id="{122587CA-FE21-40D0-96B9-03DA7E8F68BE}"/>
              </a:ext>
            </a:extLst>
          </p:cNvPr>
          <p:cNvSpPr/>
          <p:nvPr/>
        </p:nvSpPr>
        <p:spPr>
          <a:xfrm rot="10800000">
            <a:off x="8229598" y="2118047"/>
            <a:ext cx="363895" cy="323968"/>
          </a:xfrm>
          <a:prstGeom prst="rightArrow">
            <a:avLst>
              <a:gd name="adj1" fmla="val 47183"/>
              <a:gd name="adj2" fmla="val 50000"/>
            </a:avLst>
          </a:prstGeom>
          <a:solidFill>
            <a:srgbClr val="FFFF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10" name="Arrow: Right 9">
            <a:extLst>
              <a:ext uri="{FF2B5EF4-FFF2-40B4-BE49-F238E27FC236}">
                <a16:creationId xmlns:a16="http://schemas.microsoft.com/office/drawing/2014/main" id="{2782BFD5-76C9-4E73-9AFB-A391A8F3053E}"/>
              </a:ext>
            </a:extLst>
          </p:cNvPr>
          <p:cNvSpPr/>
          <p:nvPr/>
        </p:nvSpPr>
        <p:spPr>
          <a:xfrm rot="10800000">
            <a:off x="8229598" y="3334136"/>
            <a:ext cx="363895" cy="323968"/>
          </a:xfrm>
          <a:prstGeom prst="rightArrow">
            <a:avLst>
              <a:gd name="adj1" fmla="val 47183"/>
              <a:gd name="adj2" fmla="val 50000"/>
            </a:avLst>
          </a:prstGeom>
          <a:solidFill>
            <a:srgbClr val="FFFF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11" name="Arrow: Right 10">
            <a:extLst>
              <a:ext uri="{FF2B5EF4-FFF2-40B4-BE49-F238E27FC236}">
                <a16:creationId xmlns:a16="http://schemas.microsoft.com/office/drawing/2014/main" id="{C6FFB9C4-57EB-4F03-A8C3-40424F4C74EC}"/>
              </a:ext>
            </a:extLst>
          </p:cNvPr>
          <p:cNvSpPr/>
          <p:nvPr/>
        </p:nvSpPr>
        <p:spPr>
          <a:xfrm rot="10800000">
            <a:off x="8229597" y="4652862"/>
            <a:ext cx="363895" cy="323968"/>
          </a:xfrm>
          <a:prstGeom prst="rightArrow">
            <a:avLst>
              <a:gd name="adj1" fmla="val 47183"/>
              <a:gd name="adj2" fmla="val 50000"/>
            </a:avLst>
          </a:prstGeom>
          <a:solidFill>
            <a:srgbClr val="FFFF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pic>
        <p:nvPicPr>
          <p:cNvPr id="6" name="Picture 5">
            <a:extLst>
              <a:ext uri="{FF2B5EF4-FFF2-40B4-BE49-F238E27FC236}">
                <a16:creationId xmlns:a16="http://schemas.microsoft.com/office/drawing/2014/main" id="{5A328D04-D9A4-4834-9898-97DE8375F9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3169" cy="6858000"/>
          </a:xfrm>
          <a:prstGeom prst="rect">
            <a:avLst/>
          </a:prstGeom>
        </p:spPr>
      </p:pic>
    </p:spTree>
    <p:extLst>
      <p:ext uri="{BB962C8B-B14F-4D97-AF65-F5344CB8AC3E}">
        <p14:creationId xmlns:p14="http://schemas.microsoft.com/office/powerpoint/2010/main" val="30244493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3CB023-4103-4F8D-97EF-0AD2CC3826C0}"/>
              </a:ext>
            </a:extLst>
          </p:cNvPr>
          <p:cNvSpPr txBox="1"/>
          <p:nvPr/>
        </p:nvSpPr>
        <p:spPr>
          <a:xfrm>
            <a:off x="699797" y="508970"/>
            <a:ext cx="7653434" cy="5840060"/>
          </a:xfrm>
          <a:prstGeom prst="rect">
            <a:avLst/>
          </a:prstGeom>
          <a:noFill/>
        </p:spPr>
        <p:txBody>
          <a:bodyPr wrap="square">
            <a:spAutoFit/>
          </a:bodyPr>
          <a:lstStyle/>
          <a:p>
            <a:pPr algn="ctr" rtl="1">
              <a:lnSpc>
                <a:spcPct val="150000"/>
              </a:lnSpc>
            </a:pPr>
            <a:r>
              <a:rPr lang="ar-SA" sz="3600" dirty="0">
                <a:latin typeface="Adobe Arabic" panose="02040703060201020203" pitchFamily="18" charset="-78"/>
                <a:cs typeface="Adobe Arabic" panose="02040703060201020203" pitchFamily="18" charset="-78"/>
              </a:rPr>
              <a:t>حضرت فاطمہ رضی اللہ عنہا کا حال کہ چکی پیستے پیستے ہتھیلیاں گھس گئیں اور مشک لادتے لادتے سینے پر نیل پڑ گئے تھے لیکن ایک دن جب نبی </a:t>
            </a:r>
            <a:r>
              <a:rPr lang="ur-PK" sz="3600" dirty="0">
                <a:latin typeface="Adobe Arabic" panose="02040703060201020203" pitchFamily="18" charset="-78"/>
                <a:cs typeface="Adobe Arabic" panose="02040703060201020203" pitchFamily="18" charset="-78"/>
              </a:rPr>
              <a:t>ﷺ</a:t>
            </a:r>
            <a:r>
              <a:rPr lang="ar-SA" sz="3600" dirty="0">
                <a:latin typeface="Adobe Arabic" panose="02040703060201020203" pitchFamily="18" charset="-78"/>
                <a:cs typeface="Adobe Arabic" panose="02040703060201020203" pitchFamily="18" charset="-78"/>
              </a:rPr>
              <a:t>سے خادمہ کی خواہش کا اظہار کیا تو ارشاد ہوا</a:t>
            </a:r>
            <a:r>
              <a:rPr lang="en-US" sz="3600" dirty="0">
                <a:latin typeface="Adobe Arabic" panose="02040703060201020203" pitchFamily="18" charset="-78"/>
                <a:cs typeface="Adobe Arabic" panose="02040703060201020203" pitchFamily="18" charset="-78"/>
              </a:rPr>
              <a:t>:</a:t>
            </a:r>
            <a:r>
              <a:rPr lang="ur-PK" sz="3600" dirty="0">
                <a:latin typeface="Adobe Arabic" panose="02040703060201020203" pitchFamily="18" charset="-78"/>
                <a:cs typeface="Adobe Arabic" panose="02040703060201020203" pitchFamily="18" charset="-78"/>
              </a:rPr>
              <a:t>“</a:t>
            </a:r>
            <a:r>
              <a:rPr lang="ar-SA" sz="3600" dirty="0">
                <a:latin typeface="Adobe Arabic" panose="02040703060201020203" pitchFamily="18" charset="-78"/>
                <a:cs typeface="Adobe Arabic" panose="02040703060201020203" pitchFamily="18" charset="-78"/>
              </a:rPr>
              <a:t>اے فاطمہ اب تک صفہ</a:t>
            </a:r>
            <a:r>
              <a:rPr lang="en-US" sz="3600" dirty="0">
                <a:latin typeface="Adobe Arabic" panose="02040703060201020203" pitchFamily="18" charset="-78"/>
                <a:cs typeface="Adobe Arabic" panose="02040703060201020203" pitchFamily="18" charset="-78"/>
              </a:rPr>
              <a:t> </a:t>
            </a:r>
            <a:r>
              <a:rPr lang="ar-SA" sz="3600" dirty="0">
                <a:latin typeface="Adobe Arabic" panose="02040703060201020203" pitchFamily="18" charset="-78"/>
                <a:cs typeface="Adobe Arabic" panose="02040703060201020203" pitchFamily="18" charset="-78"/>
              </a:rPr>
              <a:t>کے غریبوں کا انتظام نہیں ہوا ہے تو تمہاری درخواست </a:t>
            </a:r>
            <a:r>
              <a:rPr lang="ur-PK" sz="3600" dirty="0">
                <a:latin typeface="Adobe Arabic" panose="02040703060201020203" pitchFamily="18" charset="-78"/>
                <a:cs typeface="Adobe Arabic" panose="02040703060201020203" pitchFamily="18" charset="-78"/>
              </a:rPr>
              <a:t>	</a:t>
            </a:r>
            <a:r>
              <a:rPr lang="ar-SA" sz="3600" dirty="0">
                <a:latin typeface="Adobe Arabic" panose="02040703060201020203" pitchFamily="18" charset="-78"/>
                <a:cs typeface="Adobe Arabic" panose="02040703060201020203" pitchFamily="18" charset="-78"/>
              </a:rPr>
              <a:t>کیوں کر قبول ہو</a:t>
            </a:r>
            <a:r>
              <a:rPr lang="ur-PK" sz="3600" dirty="0">
                <a:latin typeface="Adobe Arabic" panose="02040703060201020203" pitchFamily="18" charset="-78"/>
                <a:cs typeface="Adobe Arabic" panose="02040703060201020203" pitchFamily="18" charset="-78"/>
              </a:rPr>
              <a:t>”</a:t>
            </a:r>
            <a:r>
              <a:rPr lang="ar-SA" sz="3600" dirty="0">
                <a:latin typeface="Adobe Arabic" panose="02040703060201020203" pitchFamily="18" charset="-78"/>
                <a:cs typeface="Adobe Arabic" panose="02040703060201020203" pitchFamily="18" charset="-78"/>
              </a:rPr>
              <a:t>۔ دوسری روایت میں ہے کہ فرمایا</a:t>
            </a:r>
            <a:r>
              <a:rPr lang="en-US" sz="3600" dirty="0">
                <a:latin typeface="Adobe Arabic" panose="02040703060201020203" pitchFamily="18" charset="-78"/>
                <a:cs typeface="Adobe Arabic" panose="02040703060201020203" pitchFamily="18" charset="-78"/>
              </a:rPr>
              <a:t>:</a:t>
            </a:r>
            <a:r>
              <a:rPr lang="ur-PK" sz="3600" dirty="0">
                <a:latin typeface="Adobe Arabic" panose="02040703060201020203" pitchFamily="18" charset="-78"/>
                <a:cs typeface="Adobe Arabic" panose="02040703060201020203" pitchFamily="18" charset="-78"/>
              </a:rPr>
              <a:t>“</a:t>
            </a:r>
            <a:r>
              <a:rPr lang="ar-SA" sz="3600" dirty="0">
                <a:latin typeface="Adobe Arabic" panose="02040703060201020203" pitchFamily="18" charset="-78"/>
                <a:cs typeface="Adobe Arabic" panose="02040703060201020203" pitchFamily="18" charset="-78"/>
              </a:rPr>
              <a:t>فاطمہ بدر کے یتیم تم سے پہلے درخواست کرچکے</a:t>
            </a:r>
            <a:r>
              <a:rPr lang="ur-PK" sz="3600" dirty="0">
                <a:latin typeface="Adobe Arabic" panose="02040703060201020203" pitchFamily="18" charset="-78"/>
                <a:cs typeface="Adobe Arabic" panose="02040703060201020203" pitchFamily="18" charset="-78"/>
              </a:rPr>
              <a:t>”</a:t>
            </a:r>
            <a:endParaRPr lang="en-US" sz="3600" dirty="0">
              <a:latin typeface="Adobe Arabic" panose="02040703060201020203" pitchFamily="18" charset="-78"/>
              <a:cs typeface="Adobe Arabic" panose="02040703060201020203" pitchFamily="18" charset="-78"/>
            </a:endParaRPr>
          </a:p>
        </p:txBody>
      </p:sp>
      <p:pic>
        <p:nvPicPr>
          <p:cNvPr id="4" name="Picture 3">
            <a:extLst>
              <a:ext uri="{FF2B5EF4-FFF2-40B4-BE49-F238E27FC236}">
                <a16:creationId xmlns:a16="http://schemas.microsoft.com/office/drawing/2014/main" id="{C95061C4-80EA-458A-8D83-4F61D076C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23335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151" y="225084"/>
            <a:ext cx="8299938" cy="6101670"/>
          </a:xfrm>
          <a:prstGeom prst="rect">
            <a:avLst/>
          </a:prstGeom>
          <a:noFill/>
        </p:spPr>
        <p:txBody>
          <a:bodyPr wrap="square" rtlCol="0">
            <a:spAutoFit/>
          </a:bodyPr>
          <a:lstStyle/>
          <a:p>
            <a:pPr algn="ctr" rtl="1">
              <a:lnSpc>
                <a:spcPct val="150000"/>
              </a:lnSpc>
            </a:pPr>
            <a:r>
              <a:rPr lang="ur-PK" sz="4400" dirty="0">
                <a:latin typeface="Adobe Arabic" panose="02040703060201020203" pitchFamily="18" charset="-78"/>
                <a:cs typeface="Adobe Arabic" panose="02040703060201020203" pitchFamily="18" charset="-78"/>
              </a:rPr>
              <a:t>	</a:t>
            </a:r>
          </a:p>
          <a:p>
            <a:pPr algn="ctr" rtl="1">
              <a:lnSpc>
                <a:spcPct val="150000"/>
              </a:lnSpc>
            </a:pPr>
            <a:r>
              <a:rPr lang="ar-SA" sz="4400" dirty="0">
                <a:latin typeface="Adobe Arabic" panose="02040703060201020203" pitchFamily="18" charset="-78"/>
                <a:cs typeface="Adobe Arabic" panose="02040703060201020203" pitchFamily="18" charset="-78"/>
              </a:rPr>
              <a:t>ایک مرتبہ حضرت علی کا دیا ہوا سونے کا ہار حضرت فاطمہ کے گلے میں دیکھا تو فرمایا</a:t>
            </a:r>
            <a:r>
              <a:rPr lang="en-US" sz="4400" dirty="0">
                <a:latin typeface="Adobe Arabic" panose="02040703060201020203" pitchFamily="18" charset="-78"/>
                <a:cs typeface="Adobe Arabic" panose="02040703060201020203" pitchFamily="18" charset="-78"/>
              </a:rPr>
              <a:t>: </a:t>
            </a:r>
            <a:r>
              <a:rPr lang="ar-SA" sz="4400" dirty="0">
                <a:latin typeface="Adobe Arabic" panose="02040703060201020203" pitchFamily="18" charset="-78"/>
                <a:cs typeface="Adobe Arabic" panose="02040703060201020203" pitchFamily="18" charset="-78"/>
              </a:rPr>
              <a:t>اے فاطمہ تم کیا لوگوں سے یہ کہلوانا چاہتی ہو کہ محمد کی بیٹی گلے میں آگ کا طوق</a:t>
            </a:r>
            <a:r>
              <a:rPr lang="en-US" sz="4400" dirty="0">
                <a:latin typeface="Adobe Arabic" panose="02040703060201020203" pitchFamily="18" charset="-78"/>
                <a:cs typeface="Adobe Arabic" panose="02040703060201020203" pitchFamily="18" charset="-78"/>
              </a:rPr>
              <a:t>  </a:t>
            </a:r>
            <a:r>
              <a:rPr lang="ar-SA" sz="4400" dirty="0">
                <a:latin typeface="Adobe Arabic" panose="02040703060201020203" pitchFamily="18" charset="-78"/>
                <a:cs typeface="Adobe Arabic" panose="02040703060201020203" pitchFamily="18" charset="-78"/>
              </a:rPr>
              <a:t>ڈالے ہے۔ حضرت فاطمہ نے اسی وقت وہ طوق اتار کر بیچ ڈالا</a:t>
            </a:r>
            <a:endParaRPr lang="ur-PK" sz="4400" dirty="0">
              <a:latin typeface="Adobe Arabic" panose="02040703060201020203" pitchFamily="18" charset="-78"/>
              <a:cs typeface="Adobe Arabic" panose="02040703060201020203" pitchFamily="18" charset="-78"/>
            </a:endParaRPr>
          </a:p>
        </p:txBody>
      </p:sp>
      <p:pic>
        <p:nvPicPr>
          <p:cNvPr id="4" name="Picture 3">
            <a:extLst>
              <a:ext uri="{FF2B5EF4-FFF2-40B4-BE49-F238E27FC236}">
                <a16:creationId xmlns:a16="http://schemas.microsoft.com/office/drawing/2014/main" id="{D2194FAC-1CD9-4EA8-80AB-95D10C0E58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42927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497" y="346383"/>
            <a:ext cx="8299938" cy="7117333"/>
          </a:xfrm>
          <a:prstGeom prst="rect">
            <a:avLst/>
          </a:prstGeom>
          <a:noFill/>
        </p:spPr>
        <p:txBody>
          <a:bodyPr wrap="square" rtlCol="0">
            <a:spAutoFit/>
          </a:bodyPr>
          <a:lstStyle/>
          <a:p>
            <a:pPr algn="r" rtl="1">
              <a:lnSpc>
                <a:spcPct val="150000"/>
              </a:lnSpc>
            </a:pPr>
            <a:r>
              <a:rPr lang="ar-SA" sz="4400" dirty="0">
                <a:latin typeface="Adobe Arabic" panose="02040703060201020203" pitchFamily="18" charset="-78"/>
                <a:cs typeface="Adobe Arabic" panose="02040703060201020203" pitchFamily="18" charset="-78"/>
              </a:rPr>
              <a:t>اور اس کی قیمت سے ایک غلام خرید کر آزاد کر دیا</a:t>
            </a:r>
            <a:r>
              <a:rPr lang="ur-PK" sz="4400" dirty="0">
                <a:latin typeface="Adobe Arabic" panose="02040703060201020203" pitchFamily="18" charset="-78"/>
                <a:cs typeface="Adobe Arabic" panose="02040703060201020203" pitchFamily="18" charset="-78"/>
              </a:rPr>
              <a:t>۔</a:t>
            </a:r>
          </a:p>
          <a:p>
            <a:pPr algn="r" rtl="1">
              <a:lnSpc>
                <a:spcPct val="150000"/>
              </a:lnSpc>
            </a:pPr>
            <a:r>
              <a:rPr lang="ar-SA" sz="4400" dirty="0">
                <a:latin typeface="Adobe Arabic" panose="02040703060201020203" pitchFamily="18" charset="-78"/>
                <a:cs typeface="Adobe Arabic" panose="02040703060201020203" pitchFamily="18" charset="-78"/>
              </a:rPr>
              <a:t>فدک سے ایک مرتبہ چار اونٹوں پر غلہ آیا۔ حضرت</a:t>
            </a:r>
            <a:r>
              <a:rPr lang="en-US" sz="4400" dirty="0">
                <a:latin typeface="Adobe Arabic" panose="02040703060201020203" pitchFamily="18" charset="-78"/>
                <a:cs typeface="Adobe Arabic" panose="02040703060201020203" pitchFamily="18" charset="-78"/>
              </a:rPr>
              <a:t> </a:t>
            </a:r>
            <a:r>
              <a:rPr lang="ar-SA" sz="4400" dirty="0">
                <a:latin typeface="Adobe Arabic" panose="02040703060201020203" pitchFamily="18" charset="-78"/>
                <a:cs typeface="Adobe Arabic" panose="02040703060201020203" pitchFamily="18" charset="-78"/>
              </a:rPr>
              <a:t>بلال کو کہا تقسیم کرو۔ پھر پوچھا کچھ بچ تو نہیں رہا۔ عرض کی اب کوئ</a:t>
            </a:r>
            <a:r>
              <a:rPr lang="ur-PK" sz="4400" dirty="0">
                <a:latin typeface="Adobe Arabic" panose="02040703060201020203" pitchFamily="18" charset="-78"/>
                <a:cs typeface="Adobe Arabic" panose="02040703060201020203" pitchFamily="18" charset="-78"/>
              </a:rPr>
              <a:t>ی</a:t>
            </a:r>
            <a:r>
              <a:rPr lang="ar-SA" sz="4400" dirty="0">
                <a:latin typeface="Adobe Arabic" panose="02040703060201020203" pitchFamily="18" charset="-78"/>
                <a:cs typeface="Adobe Arabic" panose="02040703060201020203" pitchFamily="18" charset="-78"/>
              </a:rPr>
              <a:t> لینے والا نہیں اس لئے کچھ بچ رہا ہے۔ فرمایا جب تک دنیا کا یہ مال باقی ہے میں گھر نہیں جا سکتا چنانچہ رات مسجد </a:t>
            </a:r>
            <a:r>
              <a:rPr lang="ur-PK" sz="4400" dirty="0">
                <a:latin typeface="Adobe Arabic" panose="02040703060201020203" pitchFamily="18" charset="-78"/>
                <a:cs typeface="Adobe Arabic" panose="02040703060201020203" pitchFamily="18" charset="-78"/>
              </a:rPr>
              <a:t>میں بسر کی۔</a:t>
            </a:r>
          </a:p>
          <a:p>
            <a:pPr algn="r" rtl="1">
              <a:lnSpc>
                <a:spcPct val="150000"/>
              </a:lnSpc>
            </a:pPr>
            <a:endParaRPr lang="en-US" sz="4400" dirty="0">
              <a:latin typeface="Adobe Arabic" panose="02040703060201020203" pitchFamily="18" charset="-78"/>
              <a:cs typeface="Adobe Arabic" panose="02040703060201020203" pitchFamily="18" charset="-78"/>
            </a:endParaRPr>
          </a:p>
        </p:txBody>
      </p:sp>
      <p:pic>
        <p:nvPicPr>
          <p:cNvPr id="3" name="Picture 2">
            <a:extLst>
              <a:ext uri="{FF2B5EF4-FFF2-40B4-BE49-F238E27FC236}">
                <a16:creationId xmlns:a16="http://schemas.microsoft.com/office/drawing/2014/main" id="{39EC7FE7-82B5-4AB4-B847-DE860DCB2E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47967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151" y="225084"/>
            <a:ext cx="8299938" cy="5632311"/>
          </a:xfrm>
          <a:prstGeom prst="rect">
            <a:avLst/>
          </a:prstGeom>
          <a:noFill/>
        </p:spPr>
        <p:txBody>
          <a:bodyPr wrap="square" rtlCol="0">
            <a:spAutoFit/>
          </a:bodyPr>
          <a:lstStyle/>
          <a:p>
            <a:pPr algn="r" rtl="1"/>
            <a:r>
              <a:rPr lang="en-US" sz="4800" dirty="0">
                <a:solidFill>
                  <a:srgbClr val="002060"/>
                </a:solidFill>
                <a:latin typeface="Adobe Arabic" panose="02040703060201020203" pitchFamily="18" charset="-78"/>
                <a:cs typeface="Adobe Arabic" panose="02040703060201020203" pitchFamily="18" charset="-78"/>
              </a:rPr>
              <a:t>2</a:t>
            </a:r>
            <a:r>
              <a:rPr lang="ar-SA" sz="4800" dirty="0">
                <a:solidFill>
                  <a:srgbClr val="002060"/>
                </a:solidFill>
                <a:latin typeface="Adobe Arabic" panose="02040703060201020203" pitchFamily="18" charset="-78"/>
                <a:cs typeface="Adobe Arabic" panose="02040703060201020203" pitchFamily="18" charset="-78"/>
              </a:rPr>
              <a:t>۔ اس زہد کا مقصد ترک دنیا یا ترک عمل نہیں تھا بلکہ عین عملیت تھی اس اصول کے تحت کہ </a:t>
            </a:r>
            <a:endParaRPr lang="en-US" sz="4800" dirty="0">
              <a:solidFill>
                <a:srgbClr val="002060"/>
              </a:solidFill>
              <a:latin typeface="Adobe Arabic" panose="02040703060201020203" pitchFamily="18" charset="-78"/>
              <a:cs typeface="Adobe Arabic" panose="02040703060201020203" pitchFamily="18" charset="-78"/>
            </a:endParaRPr>
          </a:p>
          <a:p>
            <a:pPr marL="571500" indent="-571500" algn="r" rtl="1">
              <a:buFont typeface="Wingdings" panose="05000000000000000000" pitchFamily="2" charset="2"/>
              <a:buChar char="v"/>
            </a:pPr>
            <a:r>
              <a:rPr lang="ar-SA" sz="4400" dirty="0">
                <a:latin typeface="Adobe Arabic" panose="02040703060201020203" pitchFamily="18" charset="-78"/>
                <a:cs typeface="Adobe Arabic" panose="02040703060201020203" pitchFamily="18" charset="-78"/>
              </a:rPr>
              <a:t>دنیا کے حصول کی جدوجہد اپنے لئے نہیں بلکہ حقداروں کو حق دلانے کے لئے</a:t>
            </a:r>
            <a:r>
              <a:rPr lang="en-US" sz="4400" dirty="0">
                <a:latin typeface="Adobe Arabic" panose="02040703060201020203" pitchFamily="18" charset="-78"/>
                <a:cs typeface="Adobe Arabic" panose="02040703060201020203" pitchFamily="18" charset="-78"/>
              </a:rPr>
              <a:t>:</a:t>
            </a:r>
          </a:p>
          <a:p>
            <a:pPr algn="r" rtl="1"/>
            <a:r>
              <a:rPr lang="ar-SA" sz="4400" dirty="0">
                <a:latin typeface="Adobe Arabic" panose="02040703060201020203" pitchFamily="18" charset="-78"/>
                <a:cs typeface="Adobe Arabic" panose="02040703060201020203" pitchFamily="18" charset="-78"/>
              </a:rPr>
              <a:t>ایک شخص نے کسی کو مارا نہیں، کسی کو قتل نہیں</a:t>
            </a:r>
            <a:r>
              <a:rPr lang="en-US" sz="4400" dirty="0">
                <a:latin typeface="Adobe Arabic" panose="02040703060201020203" pitchFamily="18" charset="-78"/>
                <a:cs typeface="Adobe Arabic" panose="02040703060201020203" pitchFamily="18" charset="-78"/>
              </a:rPr>
              <a:t>  </a:t>
            </a:r>
            <a:r>
              <a:rPr lang="ar-SA" sz="4400" dirty="0">
                <a:latin typeface="Adobe Arabic" panose="02040703060201020203" pitchFamily="18" charset="-78"/>
                <a:cs typeface="Adobe Arabic" panose="02040703060201020203" pitchFamily="18" charset="-78"/>
              </a:rPr>
              <a:t>کیا، کسی کے ساتھ برائ</a:t>
            </a:r>
            <a:r>
              <a:rPr lang="ur-PK" sz="4400" dirty="0">
                <a:latin typeface="Adobe Arabic" panose="02040703060201020203" pitchFamily="18" charset="-78"/>
                <a:cs typeface="Adobe Arabic" panose="02040703060201020203" pitchFamily="18" charset="-78"/>
              </a:rPr>
              <a:t>ی</a:t>
            </a:r>
            <a:r>
              <a:rPr lang="ar-SA" sz="4400" dirty="0">
                <a:latin typeface="Adobe Arabic" panose="02040703060201020203" pitchFamily="18" charset="-78"/>
                <a:cs typeface="Adobe Arabic" panose="02040703060201020203" pitchFamily="18" charset="-78"/>
              </a:rPr>
              <a:t> نہیں کی، کسی کا مال نہیں لوٹا، کوئ</a:t>
            </a:r>
            <a:r>
              <a:rPr lang="ur-PK" sz="4400" dirty="0">
                <a:latin typeface="Adobe Arabic" panose="02040703060201020203" pitchFamily="18" charset="-78"/>
                <a:cs typeface="Adobe Arabic" panose="02040703060201020203" pitchFamily="18" charset="-78"/>
              </a:rPr>
              <a:t>ی</a:t>
            </a:r>
            <a:r>
              <a:rPr lang="ar-SA" sz="4400" dirty="0">
                <a:latin typeface="Adobe Arabic" panose="02040703060201020203" pitchFamily="18" charset="-78"/>
                <a:cs typeface="Adobe Arabic" panose="02040703060201020203" pitchFamily="18" charset="-78"/>
              </a:rPr>
              <a:t> گھر نہیں بنایا، کچھ جمع نہیں کیا لیکن یہ سب کی سب منفی اور سلبی خوبیاں ہیں۔ </a:t>
            </a:r>
            <a:endParaRPr lang="en-US" sz="4400" dirty="0">
              <a:latin typeface="Adobe Arabic" panose="02040703060201020203" pitchFamily="18" charset="-78"/>
              <a:cs typeface="Adobe Arabic" panose="02040703060201020203" pitchFamily="18" charset="-78"/>
            </a:endParaRPr>
          </a:p>
        </p:txBody>
      </p:sp>
      <p:pic>
        <p:nvPicPr>
          <p:cNvPr id="3" name="Picture 2">
            <a:extLst>
              <a:ext uri="{FF2B5EF4-FFF2-40B4-BE49-F238E27FC236}">
                <a16:creationId xmlns:a16="http://schemas.microsoft.com/office/drawing/2014/main" id="{4A18B712-A55C-42BE-8868-15C9C5AEED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38861"/>
          </a:xfrm>
          <a:prstGeom prst="rect">
            <a:avLst/>
          </a:prstGeom>
        </p:spPr>
      </p:pic>
    </p:spTree>
    <p:extLst>
      <p:ext uri="{BB962C8B-B14F-4D97-AF65-F5344CB8AC3E}">
        <p14:creationId xmlns:p14="http://schemas.microsoft.com/office/powerpoint/2010/main" val="2195476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159" y="299729"/>
            <a:ext cx="8299938" cy="7017306"/>
          </a:xfrm>
          <a:prstGeom prst="rect">
            <a:avLst/>
          </a:prstGeom>
          <a:noFill/>
        </p:spPr>
        <p:txBody>
          <a:bodyPr wrap="square" rtlCol="0">
            <a:spAutoFit/>
          </a:bodyPr>
          <a:lstStyle/>
          <a:p>
            <a:pPr algn="r" rtl="1"/>
            <a:r>
              <a:rPr lang="ar-SA" sz="4400" dirty="0">
                <a:latin typeface="Adobe Arabic" panose="02040703060201020203" pitchFamily="18" charset="-78"/>
                <a:cs typeface="Adobe Arabic" panose="02040703060201020203" pitchFamily="18" charset="-78"/>
              </a:rPr>
              <a:t>یہ بتائیے مارا تو نہیں لیکن کسی غریب و کمزور کی مدد بھی</a:t>
            </a:r>
            <a:r>
              <a:rPr lang="en-US" sz="4400" dirty="0">
                <a:latin typeface="Adobe Arabic" panose="02040703060201020203" pitchFamily="18" charset="-78"/>
                <a:cs typeface="Adobe Arabic" panose="02040703060201020203" pitchFamily="18" charset="-78"/>
              </a:rPr>
              <a:t> </a:t>
            </a:r>
            <a:r>
              <a:rPr lang="ar-SA" sz="4400" dirty="0">
                <a:latin typeface="Adobe Arabic" panose="02040703060201020203" pitchFamily="18" charset="-78"/>
                <a:cs typeface="Adobe Arabic" panose="02040703060201020203" pitchFamily="18" charset="-78"/>
              </a:rPr>
              <a:t>کی، کسی کو قتل نہیں کیا لیکن کسی کو قتل ہونے سے بچایا بھی،کسی کے ساتھ برائ</a:t>
            </a:r>
            <a:r>
              <a:rPr lang="ur-PK" sz="4400" dirty="0">
                <a:latin typeface="Adobe Arabic" panose="02040703060201020203" pitchFamily="18" charset="-78"/>
                <a:cs typeface="Adobe Arabic" panose="02040703060201020203" pitchFamily="18" charset="-78"/>
              </a:rPr>
              <a:t>ی</a:t>
            </a:r>
            <a:r>
              <a:rPr lang="ar-SA" sz="4400" dirty="0">
                <a:latin typeface="Adobe Arabic" panose="02040703060201020203" pitchFamily="18" charset="-78"/>
                <a:cs typeface="Adobe Arabic" panose="02040703060201020203" pitchFamily="18" charset="-78"/>
              </a:rPr>
              <a:t> نہیں کی لیکن کسی غریب ومسکین کو کچھ دیا بھی، اپنے لئے کوئ</a:t>
            </a:r>
            <a:r>
              <a:rPr lang="ur-PK" sz="4400" dirty="0">
                <a:latin typeface="Adobe Arabic" panose="02040703060201020203" pitchFamily="18" charset="-78"/>
                <a:cs typeface="Adobe Arabic" panose="02040703060201020203" pitchFamily="18" charset="-78"/>
              </a:rPr>
              <a:t>ی</a:t>
            </a:r>
            <a:r>
              <a:rPr lang="ar-SA" sz="4400" dirty="0">
                <a:latin typeface="Adobe Arabic" panose="02040703060201020203" pitchFamily="18" charset="-78"/>
                <a:cs typeface="Adobe Arabic" panose="02040703060201020203" pitchFamily="18" charset="-78"/>
              </a:rPr>
              <a:t> گھر نہیں بنایا لیکن کسی بے گھر اور بے خانماں کو پناہ بھی دی، اپنے لئے کچھ جمع نہیں کیا لیکن دوسروں کو کچھ دیا اور دلایا بھی۔ دنیا کو یہ ثبوتی اور ایجابی خوبیاں درکار ہیں اور انہی کا نام عمل ہے۔</a:t>
            </a:r>
            <a:r>
              <a:rPr lang="en-US" sz="4400" dirty="0">
                <a:latin typeface="Adobe Arabic" panose="02040703060201020203" pitchFamily="18" charset="-78"/>
                <a:cs typeface="Adobe Arabic" panose="02040703060201020203" pitchFamily="18" charset="-78"/>
              </a:rPr>
              <a:t> </a:t>
            </a:r>
            <a:r>
              <a:rPr lang="ur-PK" sz="4400" dirty="0">
                <a:latin typeface="Adobe Arabic" panose="02040703060201020203" pitchFamily="18" charset="-78"/>
                <a:cs typeface="Adobe Arabic" panose="02040703060201020203" pitchFamily="18" charset="-78"/>
              </a:rPr>
              <a:t>(</a:t>
            </a:r>
            <a:r>
              <a:rPr lang="ar-SA" sz="4400" dirty="0">
                <a:latin typeface="Adobe Arabic" panose="02040703060201020203" pitchFamily="18" charset="-78"/>
                <a:cs typeface="Adobe Arabic" panose="02040703060201020203" pitchFamily="18" charset="-78"/>
              </a:rPr>
              <a:t>سید سلیمان ندوی</a:t>
            </a:r>
            <a:r>
              <a:rPr lang="ur-PK" sz="4400" dirty="0">
                <a:latin typeface="Adobe Arabic" panose="02040703060201020203" pitchFamily="18" charset="-78"/>
                <a:cs typeface="Adobe Arabic" panose="02040703060201020203" pitchFamily="18" charset="-78"/>
              </a:rPr>
              <a:t>)</a:t>
            </a:r>
            <a:endParaRPr lang="en-US" sz="4400" dirty="0">
              <a:latin typeface="Adobe Arabic" panose="02040703060201020203" pitchFamily="18" charset="-78"/>
              <a:cs typeface="Adobe Arabic" panose="02040703060201020203" pitchFamily="18" charset="-78"/>
            </a:endParaRPr>
          </a:p>
          <a:p>
            <a:pPr algn="r" rtl="1"/>
            <a:r>
              <a:rPr lang="en-US" sz="4400" dirty="0">
                <a:latin typeface="Adobe Arabic" panose="02040703060201020203" pitchFamily="18" charset="-78"/>
                <a:cs typeface="Adobe Arabic" panose="02040703060201020203" pitchFamily="18" charset="-78"/>
              </a:rPr>
              <a:t> </a:t>
            </a:r>
          </a:p>
        </p:txBody>
      </p:sp>
      <p:pic>
        <p:nvPicPr>
          <p:cNvPr id="3" name="Picture 2">
            <a:extLst>
              <a:ext uri="{FF2B5EF4-FFF2-40B4-BE49-F238E27FC236}">
                <a16:creationId xmlns:a16="http://schemas.microsoft.com/office/drawing/2014/main" id="{7BBFD6A1-85BD-4A2E-A34E-5FA55BB12C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4334"/>
          </a:xfrm>
          <a:prstGeom prst="rect">
            <a:avLst/>
          </a:prstGeom>
        </p:spPr>
      </p:pic>
    </p:spTree>
    <p:extLst>
      <p:ext uri="{BB962C8B-B14F-4D97-AF65-F5344CB8AC3E}">
        <p14:creationId xmlns:p14="http://schemas.microsoft.com/office/powerpoint/2010/main" val="445962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368" y="194637"/>
            <a:ext cx="8314006" cy="6663363"/>
          </a:xfrm>
          <a:prstGeom prst="rect">
            <a:avLst/>
          </a:prstGeom>
          <a:noFill/>
        </p:spPr>
        <p:txBody>
          <a:bodyPr wrap="square" rtlCol="0">
            <a:spAutoFit/>
          </a:bodyPr>
          <a:lstStyle/>
          <a:p>
            <a:pPr algn="r" rtl="1"/>
            <a:r>
              <a:rPr lang="ar-SA" sz="5400" dirty="0">
                <a:solidFill>
                  <a:srgbClr val="C00000"/>
                </a:solidFill>
                <a:latin typeface="Alvi Nastaleeq" panose="02000503000000020004" pitchFamily="2" charset="-78"/>
                <a:cs typeface="Alvi Nastaleeq" panose="02000503000000020004" pitchFamily="2" charset="-78"/>
              </a:rPr>
              <a:t> </a:t>
            </a:r>
            <a:r>
              <a:rPr lang="ar-SA" sz="7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dobe Arabic" panose="02040703060201020203" pitchFamily="18" charset="-78"/>
                <a:cs typeface="Adobe Arabic" panose="02040703060201020203" pitchFamily="18" charset="-78"/>
              </a:rPr>
              <a:t>غیر مادی اجزاء</a:t>
            </a:r>
            <a:endParaRPr lang="en-US" sz="5400" dirty="0">
              <a:solidFill>
                <a:srgbClr val="C00000"/>
              </a:solidFill>
              <a:latin typeface="Adobe Arabic" panose="02040703060201020203" pitchFamily="18" charset="-78"/>
              <a:cs typeface="Adobe Arabic" panose="02040703060201020203" pitchFamily="18" charset="-78"/>
            </a:endParaRPr>
          </a:p>
          <a:p>
            <a:pPr algn="r" rtl="1">
              <a:lnSpc>
                <a:spcPct val="150000"/>
              </a:lnSpc>
            </a:pPr>
            <a:r>
              <a:rPr lang="ar-SA" sz="4000" dirty="0">
                <a:latin typeface="Adobe Arabic" panose="02040703060201020203" pitchFamily="18" charset="-78"/>
                <a:cs typeface="Adobe Arabic" panose="02040703060201020203" pitchFamily="18" charset="-78"/>
              </a:rPr>
              <a:t>سلیقہ و صفائ</a:t>
            </a:r>
            <a:r>
              <a:rPr lang="ur-PK" sz="4000" dirty="0">
                <a:latin typeface="Adobe Arabic" panose="02040703060201020203" pitchFamily="18" charset="-78"/>
                <a:cs typeface="Adobe Arabic" panose="02040703060201020203" pitchFamily="18" charset="-78"/>
              </a:rPr>
              <a:t>ی</a:t>
            </a:r>
            <a:r>
              <a:rPr lang="ar-SA" sz="4000" dirty="0">
                <a:latin typeface="Adobe Arabic" panose="02040703060201020203" pitchFamily="18" charset="-78"/>
                <a:cs typeface="Adobe Arabic" panose="02040703060201020203" pitchFamily="18" charset="-78"/>
              </a:rPr>
              <a:t> </a:t>
            </a:r>
            <a:endParaRPr lang="en-US" sz="4000" dirty="0">
              <a:latin typeface="Adobe Arabic" panose="02040703060201020203" pitchFamily="18" charset="-78"/>
              <a:cs typeface="Adobe Arabic" panose="02040703060201020203" pitchFamily="18" charset="-78"/>
            </a:endParaRPr>
          </a:p>
          <a:p>
            <a:pPr algn="r" rtl="1">
              <a:lnSpc>
                <a:spcPct val="150000"/>
              </a:lnSpc>
            </a:pPr>
            <a:r>
              <a:rPr lang="ar-SA" sz="4000" dirty="0">
                <a:latin typeface="Adobe Arabic" panose="02040703060201020203" pitchFamily="18" charset="-78"/>
                <a:cs typeface="Adobe Arabic" panose="02040703060201020203" pitchFamily="18" charset="-78"/>
              </a:rPr>
              <a:t>نظم و ضبط</a:t>
            </a:r>
            <a:endParaRPr lang="en-US" sz="4000" dirty="0">
              <a:latin typeface="Adobe Arabic" panose="02040703060201020203" pitchFamily="18" charset="-78"/>
              <a:cs typeface="Adobe Arabic" panose="02040703060201020203" pitchFamily="18" charset="-78"/>
            </a:endParaRPr>
          </a:p>
          <a:p>
            <a:pPr algn="r" rtl="1">
              <a:lnSpc>
                <a:spcPct val="150000"/>
              </a:lnSpc>
            </a:pPr>
            <a:r>
              <a:rPr lang="ar-SA" sz="4000" dirty="0">
                <a:latin typeface="Adobe Arabic" panose="02040703060201020203" pitchFamily="18" charset="-78"/>
                <a:cs typeface="Adobe Arabic" panose="02040703060201020203" pitchFamily="18" charset="-78"/>
              </a:rPr>
              <a:t>ذہنی و جسمانی صلاحیتوں کا عمدہ استعمال</a:t>
            </a:r>
            <a:endParaRPr lang="en-US" sz="4000" dirty="0">
              <a:latin typeface="Adobe Arabic" panose="02040703060201020203" pitchFamily="18" charset="-78"/>
              <a:cs typeface="Adobe Arabic" panose="02040703060201020203" pitchFamily="18" charset="-78"/>
            </a:endParaRPr>
          </a:p>
          <a:p>
            <a:pPr algn="r" rtl="1">
              <a:lnSpc>
                <a:spcPct val="150000"/>
              </a:lnSpc>
            </a:pPr>
            <a:r>
              <a:rPr lang="ar-SA" sz="4000" dirty="0">
                <a:latin typeface="Adobe Arabic" panose="02040703060201020203" pitchFamily="18" charset="-78"/>
                <a:cs typeface="Adobe Arabic" panose="02040703060201020203" pitchFamily="18" charset="-78"/>
              </a:rPr>
              <a:t>صحت</a:t>
            </a:r>
            <a:endParaRPr lang="en-US" sz="4000" dirty="0">
              <a:latin typeface="Adobe Arabic" panose="02040703060201020203" pitchFamily="18" charset="-78"/>
              <a:cs typeface="Adobe Arabic" panose="02040703060201020203" pitchFamily="18" charset="-78"/>
            </a:endParaRPr>
          </a:p>
          <a:p>
            <a:pPr algn="r" rtl="1">
              <a:lnSpc>
                <a:spcPct val="150000"/>
              </a:lnSpc>
            </a:pPr>
            <a:r>
              <a:rPr lang="ar-SA" sz="4000" dirty="0">
                <a:latin typeface="Adobe Arabic" panose="02040703060201020203" pitchFamily="18" charset="-78"/>
                <a:cs typeface="Adobe Arabic" panose="02040703060201020203" pitchFamily="18" charset="-78"/>
              </a:rPr>
              <a:t>تعلیم</a:t>
            </a:r>
            <a:endParaRPr lang="en-US" sz="4000" dirty="0">
              <a:latin typeface="Adobe Arabic" panose="02040703060201020203" pitchFamily="18" charset="-78"/>
              <a:cs typeface="Adobe Arabic" panose="02040703060201020203" pitchFamily="18" charset="-78"/>
            </a:endParaRPr>
          </a:p>
          <a:p>
            <a:pPr algn="r" rtl="1">
              <a:lnSpc>
                <a:spcPct val="150000"/>
              </a:lnSpc>
            </a:pPr>
            <a:r>
              <a:rPr lang="ur-PK" sz="4000" dirty="0">
                <a:latin typeface="Adobe Arabic" panose="02040703060201020203" pitchFamily="18" charset="-78"/>
                <a:cs typeface="Adobe Arabic" panose="02040703060201020203" pitchFamily="18" charset="-78"/>
              </a:rPr>
              <a:t>	</a:t>
            </a:r>
            <a:r>
              <a:rPr lang="ar-SA" sz="4000" dirty="0">
                <a:latin typeface="Adobe Arabic" panose="02040703060201020203" pitchFamily="18" charset="-78"/>
                <a:cs typeface="Adobe Arabic" panose="02040703060201020203" pitchFamily="18" charset="-78"/>
              </a:rPr>
              <a:t>وغیرہ</a:t>
            </a:r>
            <a:endParaRPr lang="en-US" sz="4800" dirty="0">
              <a:latin typeface="Adobe Arabic" panose="02040703060201020203" pitchFamily="18" charset="-78"/>
              <a:cs typeface="Adobe Arabic" panose="02040703060201020203" pitchFamily="18" charset="-78"/>
            </a:endParaRPr>
          </a:p>
        </p:txBody>
      </p:sp>
      <p:sp>
        <p:nvSpPr>
          <p:cNvPr id="3" name="Arrow: Right 2">
            <a:extLst>
              <a:ext uri="{FF2B5EF4-FFF2-40B4-BE49-F238E27FC236}">
                <a16:creationId xmlns:a16="http://schemas.microsoft.com/office/drawing/2014/main" id="{CB49E47F-33C0-4156-BD47-642CC2491E96}"/>
              </a:ext>
            </a:extLst>
          </p:cNvPr>
          <p:cNvSpPr/>
          <p:nvPr/>
        </p:nvSpPr>
        <p:spPr>
          <a:xfrm rot="10800000">
            <a:off x="8238929" y="1754153"/>
            <a:ext cx="363895" cy="323968"/>
          </a:xfrm>
          <a:prstGeom prst="rightArrow">
            <a:avLst>
              <a:gd name="adj1" fmla="val 47183"/>
              <a:gd name="adj2" fmla="val 50000"/>
            </a:avLst>
          </a:prstGeom>
          <a:solidFill>
            <a:srgbClr val="FFFF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4" name="Arrow: Right 3">
            <a:extLst>
              <a:ext uri="{FF2B5EF4-FFF2-40B4-BE49-F238E27FC236}">
                <a16:creationId xmlns:a16="http://schemas.microsoft.com/office/drawing/2014/main" id="{CFA992BE-3B04-4A30-BE58-1001EFE40170}"/>
              </a:ext>
            </a:extLst>
          </p:cNvPr>
          <p:cNvSpPr/>
          <p:nvPr/>
        </p:nvSpPr>
        <p:spPr>
          <a:xfrm rot="10800000">
            <a:off x="8238929" y="2640561"/>
            <a:ext cx="363895" cy="323968"/>
          </a:xfrm>
          <a:prstGeom prst="rightArrow">
            <a:avLst>
              <a:gd name="adj1" fmla="val 47183"/>
              <a:gd name="adj2" fmla="val 50000"/>
            </a:avLst>
          </a:prstGeom>
          <a:solidFill>
            <a:srgbClr val="FFFF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5" name="Arrow: Right 4">
            <a:extLst>
              <a:ext uri="{FF2B5EF4-FFF2-40B4-BE49-F238E27FC236}">
                <a16:creationId xmlns:a16="http://schemas.microsoft.com/office/drawing/2014/main" id="{E6B4FFA7-7465-407B-A687-A79D43BE66ED}"/>
              </a:ext>
            </a:extLst>
          </p:cNvPr>
          <p:cNvSpPr/>
          <p:nvPr/>
        </p:nvSpPr>
        <p:spPr>
          <a:xfrm rot="10800000">
            <a:off x="8243593" y="3572865"/>
            <a:ext cx="363895" cy="323968"/>
          </a:xfrm>
          <a:prstGeom prst="rightArrow">
            <a:avLst>
              <a:gd name="adj1" fmla="val 47183"/>
              <a:gd name="adj2" fmla="val 50000"/>
            </a:avLst>
          </a:prstGeom>
          <a:solidFill>
            <a:srgbClr val="FFFF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6" name="Arrow: Right 5">
            <a:extLst>
              <a:ext uri="{FF2B5EF4-FFF2-40B4-BE49-F238E27FC236}">
                <a16:creationId xmlns:a16="http://schemas.microsoft.com/office/drawing/2014/main" id="{6484E71A-05A7-4DAB-958D-0045402238A2}"/>
              </a:ext>
            </a:extLst>
          </p:cNvPr>
          <p:cNvSpPr/>
          <p:nvPr/>
        </p:nvSpPr>
        <p:spPr>
          <a:xfrm rot="10800000">
            <a:off x="8238929" y="4459272"/>
            <a:ext cx="363895" cy="323968"/>
          </a:xfrm>
          <a:prstGeom prst="rightArrow">
            <a:avLst>
              <a:gd name="adj1" fmla="val 47183"/>
              <a:gd name="adj2" fmla="val 50000"/>
            </a:avLst>
          </a:prstGeom>
          <a:solidFill>
            <a:srgbClr val="FFFF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7" name="Arrow: Right 6">
            <a:extLst>
              <a:ext uri="{FF2B5EF4-FFF2-40B4-BE49-F238E27FC236}">
                <a16:creationId xmlns:a16="http://schemas.microsoft.com/office/drawing/2014/main" id="{E32E55C1-56DF-4FEC-86A3-29BAF31D218B}"/>
              </a:ext>
            </a:extLst>
          </p:cNvPr>
          <p:cNvSpPr/>
          <p:nvPr/>
        </p:nvSpPr>
        <p:spPr>
          <a:xfrm rot="10800000">
            <a:off x="8238929" y="5391576"/>
            <a:ext cx="363895" cy="323968"/>
          </a:xfrm>
          <a:prstGeom prst="rightArrow">
            <a:avLst>
              <a:gd name="adj1" fmla="val 47183"/>
              <a:gd name="adj2" fmla="val 50000"/>
            </a:avLst>
          </a:prstGeom>
          <a:solidFill>
            <a:srgbClr val="FFFF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pic>
        <p:nvPicPr>
          <p:cNvPr id="8" name="Picture 7">
            <a:extLst>
              <a:ext uri="{FF2B5EF4-FFF2-40B4-BE49-F238E27FC236}">
                <a16:creationId xmlns:a16="http://schemas.microsoft.com/office/drawing/2014/main" id="{FDE08DF4-DDD9-4C10-933B-4B8B7D2BD6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1544"/>
          </a:xfrm>
          <a:prstGeom prst="rect">
            <a:avLst/>
          </a:prstGeom>
        </p:spPr>
      </p:pic>
    </p:spTree>
    <p:extLst>
      <p:ext uri="{BB962C8B-B14F-4D97-AF65-F5344CB8AC3E}">
        <p14:creationId xmlns:p14="http://schemas.microsoft.com/office/powerpoint/2010/main" val="113422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749"/>
            <a:ext cx="8299938" cy="6447919"/>
          </a:xfrm>
          <a:prstGeom prst="rect">
            <a:avLst/>
          </a:prstGeom>
          <a:noFill/>
        </p:spPr>
        <p:txBody>
          <a:bodyPr wrap="square" rtlCol="0">
            <a:spAutoFit/>
          </a:bodyPr>
          <a:lstStyle/>
          <a:p>
            <a:pPr algn="ctr" rtl="1"/>
            <a:r>
              <a:rPr lang="ar-SA" sz="5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معیار زندگی کے ان تمام اجزاء کے حوالے سے رسول اللہ</a:t>
            </a:r>
            <a:r>
              <a:rPr lang="ur-PK" sz="5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 ﷺ</a:t>
            </a:r>
            <a:r>
              <a:rPr lang="ar-SA" sz="5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 نے کیا اصول دئ</a:t>
            </a:r>
            <a:r>
              <a:rPr lang="ur-PK" sz="5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یے</a:t>
            </a:r>
            <a:r>
              <a:rPr lang="ar-SA" sz="5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 ہیں</a:t>
            </a:r>
            <a:r>
              <a:rPr lang="ur-PK" sz="5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a:t>
            </a:r>
            <a:endParaRPr lang="en-US" sz="5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endParaRPr>
          </a:p>
          <a:p>
            <a:pPr algn="r" rtl="1"/>
            <a:endParaRPr lang="ur-PK" sz="800" dirty="0">
              <a:solidFill>
                <a:schemeClr val="accent5">
                  <a:lumMod val="50000"/>
                </a:schemeClr>
              </a:solidFill>
              <a:latin typeface="Alvi Nastaleeq" panose="02000503000000020004" pitchFamily="2" charset="-78"/>
              <a:cs typeface="Alvi Nastaleeq" panose="02000503000000020004" pitchFamily="2" charset="-78"/>
            </a:endParaRPr>
          </a:p>
          <a:p>
            <a:pPr algn="r" rtl="1"/>
            <a:endParaRPr lang="ur-PK" sz="400" dirty="0">
              <a:solidFill>
                <a:schemeClr val="accent5">
                  <a:lumMod val="50000"/>
                </a:schemeClr>
              </a:solidFill>
              <a:latin typeface="Alvi Nastaleeq" panose="02000503000000020004" pitchFamily="2" charset="-78"/>
              <a:cs typeface="Alvi Nastaleeq" panose="02000503000000020004" pitchFamily="2" charset="-78"/>
            </a:endParaRPr>
          </a:p>
          <a:p>
            <a:pPr algn="ctr" rtl="1"/>
            <a:r>
              <a:rPr lang="ar-SA" sz="7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dobe Arabic" panose="02040703060201020203" pitchFamily="18" charset="-78"/>
                <a:cs typeface="Adobe Arabic" panose="02040703060201020203" pitchFamily="18" charset="-78"/>
              </a:rPr>
              <a:t>مادی اجزاء</a:t>
            </a:r>
            <a:r>
              <a:rPr lang="en-US" sz="7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dobe Arabic" panose="02040703060201020203" pitchFamily="18" charset="-78"/>
                <a:cs typeface="Adobe Arabic" panose="02040703060201020203" pitchFamily="18" charset="-78"/>
              </a:rPr>
              <a:t>:</a:t>
            </a:r>
          </a:p>
          <a:p>
            <a:pPr algn="r" rtl="1"/>
            <a:r>
              <a:rPr lang="en-US" sz="4400" dirty="0">
                <a:solidFill>
                  <a:srgbClr val="002060"/>
                </a:solidFill>
                <a:latin typeface="Adobe Arabic" panose="02040703060201020203" pitchFamily="18" charset="-78"/>
                <a:cs typeface="Adobe Arabic" panose="02040703060201020203" pitchFamily="18" charset="-78"/>
              </a:rPr>
              <a:t>1</a:t>
            </a:r>
            <a:r>
              <a:rPr lang="ar-SA" sz="4400" dirty="0">
                <a:solidFill>
                  <a:srgbClr val="002060"/>
                </a:solidFill>
                <a:latin typeface="Adobe Arabic" panose="02040703060201020203" pitchFamily="18" charset="-78"/>
                <a:cs typeface="Adobe Arabic" panose="02040703060201020203" pitchFamily="18" charset="-78"/>
              </a:rPr>
              <a:t>۔ رسول اللہ </a:t>
            </a:r>
            <a:r>
              <a:rPr lang="ur-PK" sz="4400" dirty="0">
                <a:solidFill>
                  <a:srgbClr val="002060"/>
                </a:solidFill>
                <a:latin typeface="Adobe Arabic" panose="02040703060201020203" pitchFamily="18" charset="-78"/>
                <a:cs typeface="Adobe Arabic" panose="02040703060201020203" pitchFamily="18" charset="-78"/>
              </a:rPr>
              <a:t>ﷺ</a:t>
            </a:r>
            <a:r>
              <a:rPr lang="ar-SA" sz="4400" dirty="0">
                <a:solidFill>
                  <a:srgbClr val="002060"/>
                </a:solidFill>
                <a:latin typeface="Adobe Arabic" panose="02040703060201020203" pitchFamily="18" charset="-78"/>
                <a:cs typeface="Adobe Arabic" panose="02040703060201020203" pitchFamily="18" charset="-78"/>
              </a:rPr>
              <a:t>نے طیبات کو پسند فرمایا ہے</a:t>
            </a:r>
            <a:endParaRPr lang="ur-PK" sz="4400" dirty="0">
              <a:solidFill>
                <a:srgbClr val="002060"/>
              </a:solidFill>
              <a:latin typeface="Adobe Arabic" panose="02040703060201020203" pitchFamily="18" charset="-78"/>
              <a:cs typeface="Adobe Arabic" panose="02040703060201020203" pitchFamily="18" charset="-78"/>
            </a:endParaRPr>
          </a:p>
          <a:p>
            <a:pPr algn="r" rtl="1"/>
            <a:endParaRPr lang="en-US" sz="800" dirty="0">
              <a:solidFill>
                <a:srgbClr val="002060"/>
              </a:solidFill>
              <a:latin typeface="Alvi Nastaleeq" panose="02000503000000020004" pitchFamily="2" charset="-78"/>
              <a:cs typeface="Alvi Nastaleeq" panose="02000503000000020004" pitchFamily="2" charset="-78"/>
            </a:endParaRPr>
          </a:p>
          <a:p>
            <a:pPr algn="r" rtl="1"/>
            <a:r>
              <a:rPr lang="ur-PK" sz="5400" dirty="0">
                <a:latin typeface="Arabic Typesetting" panose="03020402040406030203" pitchFamily="66" charset="-78"/>
                <a:cs typeface="Arabic Typesetting" panose="03020402040406030203" pitchFamily="66" charset="-78"/>
              </a:rPr>
              <a:t>“</a:t>
            </a:r>
            <a:r>
              <a:rPr lang="ar-SA" sz="5400" dirty="0">
                <a:latin typeface="Arabic Typesetting" panose="03020402040406030203" pitchFamily="66" charset="-78"/>
                <a:cs typeface="Arabic Typesetting" panose="03020402040406030203" pitchFamily="66" charset="-78"/>
              </a:rPr>
              <a:t>ی</a:t>
            </a:r>
            <a:r>
              <a:rPr lang="ur-PK" sz="5400" dirty="0">
                <a:latin typeface="Arabic Typesetting" panose="03020402040406030203" pitchFamily="66" charset="-78"/>
                <a:cs typeface="Arabic Typesetting" panose="03020402040406030203" pitchFamily="66" charset="-78"/>
              </a:rPr>
              <a:t>ٰ</a:t>
            </a:r>
            <a:r>
              <a:rPr lang="ar-SA" sz="5400" dirty="0">
                <a:latin typeface="Arabic Typesetting" panose="03020402040406030203" pitchFamily="66" charset="-78"/>
                <a:cs typeface="Arabic Typesetting" panose="03020402040406030203" pitchFamily="66" charset="-78"/>
              </a:rPr>
              <a:t>ا ا</a:t>
            </a:r>
            <a:r>
              <a:rPr lang="ur-PK" sz="5400" dirty="0">
                <a:latin typeface="Arabic Typesetting" panose="03020402040406030203" pitchFamily="66" charset="-78"/>
                <a:cs typeface="Arabic Typesetting" panose="03020402040406030203" pitchFamily="66" charset="-78"/>
              </a:rPr>
              <a:t>َؔ</a:t>
            </a:r>
            <a:r>
              <a:rPr lang="ar-SA" sz="5400" dirty="0">
                <a:latin typeface="Arabic Typesetting" panose="03020402040406030203" pitchFamily="66" charset="-78"/>
                <a:cs typeface="Arabic Typesetting" panose="03020402040406030203" pitchFamily="66" charset="-78"/>
              </a:rPr>
              <a:t>ی</a:t>
            </a:r>
            <a:r>
              <a:rPr lang="ur-PK" sz="5400" dirty="0">
                <a:latin typeface="Arabic Typesetting" panose="03020402040406030203" pitchFamily="66" charset="-78"/>
                <a:cs typeface="Arabic Typesetting" panose="03020402040406030203" pitchFamily="66" charset="-78"/>
              </a:rPr>
              <a:t>ُّ</a:t>
            </a:r>
            <a:r>
              <a:rPr lang="ar-SA" sz="5400" dirty="0">
                <a:latin typeface="Arabic Typesetting" panose="03020402040406030203" pitchFamily="66" charset="-78"/>
                <a:cs typeface="Arabic Typesetting" panose="03020402040406030203" pitchFamily="66" charset="-78"/>
              </a:rPr>
              <a:t>ھ</a:t>
            </a:r>
            <a:r>
              <a:rPr lang="ur-PK" sz="5400" dirty="0">
                <a:latin typeface="Arabic Typesetting" panose="03020402040406030203" pitchFamily="66" charset="-78"/>
                <a:cs typeface="Arabic Typesetting" panose="03020402040406030203" pitchFamily="66" charset="-78"/>
              </a:rPr>
              <a:t>َ</a:t>
            </a:r>
            <a:r>
              <a:rPr lang="ar-SA" sz="5400" dirty="0">
                <a:latin typeface="Arabic Typesetting" panose="03020402040406030203" pitchFamily="66" charset="-78"/>
                <a:cs typeface="Arabic Typesetting" panose="03020402040406030203" pitchFamily="66" charset="-78"/>
              </a:rPr>
              <a:t>ا ال</a:t>
            </a:r>
            <a:r>
              <a:rPr lang="ur-PK" sz="5400" dirty="0">
                <a:latin typeface="Arabic Typesetting" panose="03020402040406030203" pitchFamily="66" charset="-78"/>
                <a:cs typeface="Arabic Typesetting" panose="03020402040406030203" pitchFamily="66" charset="-78"/>
              </a:rPr>
              <a:t>َّ</a:t>
            </a:r>
            <a:r>
              <a:rPr lang="ar-SA" sz="5400" dirty="0">
                <a:latin typeface="Arabic Typesetting" panose="03020402040406030203" pitchFamily="66" charset="-78"/>
                <a:cs typeface="Arabic Typesetting" panose="03020402040406030203" pitchFamily="66" charset="-78"/>
              </a:rPr>
              <a:t>ذ</a:t>
            </a:r>
            <a:r>
              <a:rPr lang="ur-PK" sz="5400" dirty="0">
                <a:latin typeface="Arabic Typesetting" panose="03020402040406030203" pitchFamily="66" charset="-78"/>
                <a:cs typeface="Arabic Typesetting" panose="03020402040406030203" pitchFamily="66" charset="-78"/>
              </a:rPr>
              <a:t>ِ</a:t>
            </a:r>
            <a:r>
              <a:rPr lang="ar-SA" sz="5400" dirty="0">
                <a:latin typeface="Arabic Typesetting" panose="03020402040406030203" pitchFamily="66" charset="-78"/>
                <a:cs typeface="Arabic Typesetting" panose="03020402040406030203" pitchFamily="66" charset="-78"/>
              </a:rPr>
              <a:t>ی</a:t>
            </a:r>
            <a:r>
              <a:rPr lang="ur-PK" sz="5400" dirty="0">
                <a:latin typeface="Arabic Typesetting" panose="03020402040406030203" pitchFamily="66" charset="-78"/>
                <a:cs typeface="Arabic Typesetting" panose="03020402040406030203" pitchFamily="66" charset="-78"/>
              </a:rPr>
              <a:t>ْ</a:t>
            </a:r>
            <a:r>
              <a:rPr lang="ar-SA" sz="5400" dirty="0">
                <a:latin typeface="Arabic Typesetting" panose="03020402040406030203" pitchFamily="66" charset="-78"/>
                <a:cs typeface="Arabic Typesetting" panose="03020402040406030203" pitchFamily="66" charset="-78"/>
              </a:rPr>
              <a:t>ن</a:t>
            </a:r>
            <a:r>
              <a:rPr lang="ur-PK" sz="5400" dirty="0">
                <a:latin typeface="Arabic Typesetting" panose="03020402040406030203" pitchFamily="66" charset="-78"/>
                <a:cs typeface="Arabic Typesetting" panose="03020402040406030203" pitchFamily="66" charset="-78"/>
              </a:rPr>
              <a:t>َ اٰمَنُوا</a:t>
            </a:r>
            <a:r>
              <a:rPr lang="ar-SA" sz="5400" dirty="0">
                <a:latin typeface="Arabic Typesetting" panose="03020402040406030203" pitchFamily="66" charset="-78"/>
                <a:cs typeface="Arabic Typesetting" panose="03020402040406030203" pitchFamily="66" charset="-78"/>
              </a:rPr>
              <a:t> ک</a:t>
            </a:r>
            <a:r>
              <a:rPr lang="ur-PK" sz="5400" dirty="0">
                <a:latin typeface="Arabic Typesetting" panose="03020402040406030203" pitchFamily="66" charset="-78"/>
                <a:cs typeface="Arabic Typesetting" panose="03020402040406030203" pitchFamily="66" charset="-78"/>
              </a:rPr>
              <a:t>ُ</a:t>
            </a:r>
            <a:r>
              <a:rPr lang="ar-SA" sz="5400" dirty="0">
                <a:latin typeface="Arabic Typesetting" panose="03020402040406030203" pitchFamily="66" charset="-78"/>
                <a:cs typeface="Arabic Typesetting" panose="03020402040406030203" pitchFamily="66" charset="-78"/>
              </a:rPr>
              <a:t>ل</a:t>
            </a:r>
            <a:r>
              <a:rPr lang="ur-PK" sz="5400" dirty="0">
                <a:latin typeface="Arabic Typesetting" panose="03020402040406030203" pitchFamily="66" charset="-78"/>
                <a:cs typeface="Arabic Typesetting" panose="03020402040406030203" pitchFamily="66" charset="-78"/>
              </a:rPr>
              <a:t>ُ</a:t>
            </a:r>
            <a:r>
              <a:rPr lang="ar-SA" sz="5400" dirty="0">
                <a:latin typeface="Arabic Typesetting" panose="03020402040406030203" pitchFamily="66" charset="-78"/>
                <a:cs typeface="Arabic Typesetting" panose="03020402040406030203" pitchFamily="66" charset="-78"/>
              </a:rPr>
              <a:t>و</a:t>
            </a:r>
            <a:r>
              <a:rPr lang="ur-PK" sz="5400" dirty="0">
                <a:latin typeface="Arabic Typesetting" panose="03020402040406030203" pitchFamily="66" charset="-78"/>
                <a:cs typeface="Arabic Typesetting" panose="03020402040406030203" pitchFamily="66" charset="-78"/>
              </a:rPr>
              <a:t>ْ</a:t>
            </a:r>
            <a:r>
              <a:rPr lang="ar-SA" sz="5400" dirty="0">
                <a:latin typeface="Arabic Typesetting" panose="03020402040406030203" pitchFamily="66" charset="-78"/>
                <a:cs typeface="Arabic Typesetting" panose="03020402040406030203" pitchFamily="66" charset="-78"/>
              </a:rPr>
              <a:t>ا م</a:t>
            </a:r>
            <a:r>
              <a:rPr lang="ur-PK" sz="5400" dirty="0">
                <a:latin typeface="Arabic Typesetting" panose="03020402040406030203" pitchFamily="66" charset="-78"/>
                <a:cs typeface="Arabic Typesetting" panose="03020402040406030203" pitchFamily="66" charset="-78"/>
              </a:rPr>
              <a:t>ِ</a:t>
            </a:r>
            <a:r>
              <a:rPr lang="ar-SA" sz="5400" dirty="0">
                <a:latin typeface="Arabic Typesetting" panose="03020402040406030203" pitchFamily="66" charset="-78"/>
                <a:cs typeface="Arabic Typesetting" panose="03020402040406030203" pitchFamily="66" charset="-78"/>
              </a:rPr>
              <a:t>ن</a:t>
            </a:r>
            <a:r>
              <a:rPr lang="ur-PK" sz="5400" dirty="0">
                <a:latin typeface="Arabic Typesetting" panose="03020402040406030203" pitchFamily="66" charset="-78"/>
                <a:cs typeface="Arabic Typesetting" panose="03020402040406030203" pitchFamily="66" charset="-78"/>
              </a:rPr>
              <a:t>َ</a:t>
            </a:r>
            <a:r>
              <a:rPr lang="ar-SA" sz="5400" dirty="0">
                <a:latin typeface="Arabic Typesetting" panose="03020402040406030203" pitchFamily="66" charset="-78"/>
                <a:cs typeface="Arabic Typesetting" panose="03020402040406030203" pitchFamily="66" charset="-78"/>
              </a:rPr>
              <a:t> </a:t>
            </a:r>
            <a:r>
              <a:rPr lang="ur-PK" sz="5400" dirty="0">
                <a:latin typeface="Arabic Typesetting" panose="03020402040406030203" pitchFamily="66" charset="-78"/>
                <a:cs typeface="Arabic Typesetting" panose="03020402040406030203" pitchFamily="66" charset="-78"/>
              </a:rPr>
              <a:t>ال</a:t>
            </a:r>
            <a:r>
              <a:rPr lang="ar-SA" sz="5400" dirty="0">
                <a:latin typeface="Arabic Typesetting" panose="03020402040406030203" pitchFamily="66" charset="-78"/>
                <a:cs typeface="Arabic Typesetting" panose="03020402040406030203" pitchFamily="66" charset="-78"/>
              </a:rPr>
              <a:t>ط</a:t>
            </a:r>
            <a:r>
              <a:rPr lang="ur-PK" sz="5400" dirty="0">
                <a:latin typeface="Arabic Typesetting" panose="03020402040406030203" pitchFamily="66" charset="-78"/>
                <a:cs typeface="Arabic Typesetting" panose="03020402040406030203" pitchFamily="66" charset="-78"/>
              </a:rPr>
              <a:t>َّ</a:t>
            </a:r>
            <a:r>
              <a:rPr lang="ar-SA" sz="5400" dirty="0">
                <a:latin typeface="Arabic Typesetting" panose="03020402040406030203" pitchFamily="66" charset="-78"/>
                <a:cs typeface="Arabic Typesetting" panose="03020402040406030203" pitchFamily="66" charset="-78"/>
              </a:rPr>
              <a:t>ی</a:t>
            </a:r>
            <a:r>
              <a:rPr lang="ur-PK" sz="5400" dirty="0">
                <a:latin typeface="Arabic Typesetting" panose="03020402040406030203" pitchFamily="66" charset="-78"/>
                <a:cs typeface="Arabic Typesetting" panose="03020402040406030203" pitchFamily="66" charset="-78"/>
              </a:rPr>
              <a:t>ِّ</a:t>
            </a:r>
            <a:r>
              <a:rPr lang="ar-SA" sz="5400" dirty="0">
                <a:latin typeface="Arabic Typesetting" panose="03020402040406030203" pitchFamily="66" charset="-78"/>
                <a:cs typeface="Arabic Typesetting" panose="03020402040406030203" pitchFamily="66" charset="-78"/>
              </a:rPr>
              <a:t>ب</a:t>
            </a:r>
            <a:r>
              <a:rPr lang="ur-PK" sz="5400" dirty="0">
                <a:latin typeface="Arabic Typesetting" panose="03020402040406030203" pitchFamily="66" charset="-78"/>
                <a:cs typeface="Arabic Typesetting" panose="03020402040406030203" pitchFamily="66" charset="-78"/>
              </a:rPr>
              <a:t>َ</a:t>
            </a:r>
            <a:r>
              <a:rPr lang="ar-SA" sz="5400" dirty="0">
                <a:latin typeface="Arabic Typesetting" panose="03020402040406030203" pitchFamily="66" charset="-78"/>
                <a:cs typeface="Arabic Typesetting" panose="03020402040406030203" pitchFamily="66" charset="-78"/>
              </a:rPr>
              <a:t>ات</a:t>
            </a:r>
            <a:r>
              <a:rPr lang="ur-PK" sz="5400" dirty="0">
                <a:latin typeface="Arabic Typesetting" panose="03020402040406030203" pitchFamily="66" charset="-78"/>
                <a:cs typeface="Arabic Typesetting" panose="03020402040406030203" pitchFamily="66" charset="-78"/>
              </a:rPr>
              <a:t>ِ</a:t>
            </a:r>
            <a:r>
              <a:rPr lang="ar-SA" sz="5400" dirty="0">
                <a:latin typeface="Arabic Typesetting" panose="03020402040406030203" pitchFamily="66" charset="-78"/>
                <a:cs typeface="Arabic Typesetting" panose="03020402040406030203" pitchFamily="66" charset="-78"/>
              </a:rPr>
              <a:t> م</a:t>
            </a:r>
            <a:r>
              <a:rPr lang="ur-PK" sz="5400" dirty="0">
                <a:latin typeface="Arabic Typesetting" panose="03020402040406030203" pitchFamily="66" charset="-78"/>
                <a:cs typeface="Arabic Typesetting" panose="03020402040406030203" pitchFamily="66" charset="-78"/>
              </a:rPr>
              <a:t>َ</a:t>
            </a:r>
            <a:r>
              <a:rPr lang="ar-SA" sz="5400" dirty="0">
                <a:latin typeface="Arabic Typesetting" panose="03020402040406030203" pitchFamily="66" charset="-78"/>
                <a:cs typeface="Arabic Typesetting" panose="03020402040406030203" pitchFamily="66" charset="-78"/>
              </a:rPr>
              <a:t>ا ر</a:t>
            </a:r>
            <a:r>
              <a:rPr lang="ur-PK" sz="5400" dirty="0">
                <a:latin typeface="Arabic Typesetting" panose="03020402040406030203" pitchFamily="66" charset="-78"/>
                <a:cs typeface="Arabic Typesetting" panose="03020402040406030203" pitchFamily="66" charset="-78"/>
              </a:rPr>
              <a:t>َ</a:t>
            </a:r>
            <a:r>
              <a:rPr lang="ar-SA" sz="5400" dirty="0">
                <a:latin typeface="Arabic Typesetting" panose="03020402040406030203" pitchFamily="66" charset="-78"/>
                <a:cs typeface="Arabic Typesetting" panose="03020402040406030203" pitchFamily="66" charset="-78"/>
              </a:rPr>
              <a:t>زقنا</a:t>
            </a:r>
            <a:r>
              <a:rPr lang="ur-PK" sz="5400" dirty="0">
                <a:latin typeface="Arabic Typesetting" panose="03020402040406030203" pitchFamily="66" charset="-78"/>
                <a:cs typeface="Arabic Typesetting" panose="03020402040406030203" pitchFamily="66" charset="-78"/>
              </a:rPr>
              <a:t>َ</a:t>
            </a:r>
            <a:r>
              <a:rPr lang="ar-SA" sz="5400" dirty="0">
                <a:latin typeface="Arabic Typesetting" panose="03020402040406030203" pitchFamily="66" charset="-78"/>
                <a:cs typeface="Arabic Typesetting" panose="03020402040406030203" pitchFamily="66" charset="-78"/>
              </a:rPr>
              <a:t>کم</a:t>
            </a:r>
            <a:r>
              <a:rPr lang="ur-PK" sz="5400" dirty="0">
                <a:latin typeface="Arabic Typesetting" panose="03020402040406030203" pitchFamily="66" charset="-78"/>
                <a:cs typeface="Arabic Typesetting" panose="03020402040406030203" pitchFamily="66" charset="-78"/>
              </a:rPr>
              <a:t>”</a:t>
            </a:r>
          </a:p>
          <a:p>
            <a:pPr algn="ctr" rtl="1"/>
            <a:endParaRPr lang="en-US" sz="700" dirty="0">
              <a:solidFill>
                <a:srgbClr val="0070C0"/>
              </a:solidFill>
              <a:latin typeface="Alvi Nastaleeq" panose="02000503000000020004" pitchFamily="2" charset="-78"/>
              <a:cs typeface="Alvi Nastaleeq" panose="02000503000000020004" pitchFamily="2" charset="-78"/>
            </a:endParaRPr>
          </a:p>
          <a:p>
            <a:pPr algn="r" rtl="1"/>
            <a:r>
              <a:rPr lang="ar-SA" sz="3600" dirty="0">
                <a:solidFill>
                  <a:schemeClr val="bg2"/>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نبی کریم </a:t>
            </a:r>
            <a:r>
              <a:rPr lang="ur-PK" sz="3600" dirty="0">
                <a:solidFill>
                  <a:schemeClr val="bg2"/>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ﷺ</a:t>
            </a:r>
            <a:r>
              <a:rPr lang="ar-SA" sz="3600" dirty="0">
                <a:solidFill>
                  <a:schemeClr val="bg2"/>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 کو بکری کے گوشت میں سے دستی زیادہ پسند تھی اور آپ </a:t>
            </a:r>
            <a:r>
              <a:rPr lang="ur-PK" sz="3600" dirty="0">
                <a:solidFill>
                  <a:schemeClr val="bg2"/>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ﷺ</a:t>
            </a:r>
            <a:r>
              <a:rPr lang="ar-SA" sz="3600" dirty="0">
                <a:solidFill>
                  <a:schemeClr val="bg2"/>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 اسے شوق سے کھاتے تھے۔ اچھی قسم کی کھجوریں اور شہد بھی آپ </a:t>
            </a:r>
            <a:r>
              <a:rPr lang="ur-PK" sz="3600" dirty="0">
                <a:solidFill>
                  <a:schemeClr val="bg2"/>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ﷺ </a:t>
            </a:r>
            <a:r>
              <a:rPr lang="ar-SA" sz="3600" dirty="0">
                <a:solidFill>
                  <a:schemeClr val="bg2"/>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کو پسند تھا۔</a:t>
            </a:r>
            <a:endParaRPr lang="en-US" sz="3600" dirty="0">
              <a:solidFill>
                <a:schemeClr val="bg2"/>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endParaRPr>
          </a:p>
        </p:txBody>
      </p:sp>
      <p:pic>
        <p:nvPicPr>
          <p:cNvPr id="3" name="Picture 2">
            <a:extLst>
              <a:ext uri="{FF2B5EF4-FFF2-40B4-BE49-F238E27FC236}">
                <a16:creationId xmlns:a16="http://schemas.microsoft.com/office/drawing/2014/main" id="{D0129FC4-7AE9-4158-8DFF-5FBE3A4A3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6498"/>
          </a:xfrm>
          <a:prstGeom prst="rect">
            <a:avLst/>
          </a:prstGeom>
        </p:spPr>
      </p:pic>
    </p:spTree>
    <p:extLst>
      <p:ext uri="{BB962C8B-B14F-4D97-AF65-F5344CB8AC3E}">
        <p14:creationId xmlns:p14="http://schemas.microsoft.com/office/powerpoint/2010/main" val="786575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281" y="1503449"/>
            <a:ext cx="9237307" cy="5086008"/>
          </a:xfrm>
          <a:prstGeom prst="rect">
            <a:avLst/>
          </a:prstGeom>
          <a:noFill/>
        </p:spPr>
        <p:txBody>
          <a:bodyPr wrap="square" rtlCol="0">
            <a:spAutoFit/>
          </a:bodyPr>
          <a:lstStyle/>
          <a:p>
            <a:pPr algn="r" rtl="1">
              <a:lnSpc>
                <a:spcPct val="150000"/>
              </a:lnSpc>
            </a:pPr>
            <a:r>
              <a:rPr lang="ar-SA" sz="4400" dirty="0">
                <a:latin typeface="Adobe Arabic" panose="02040703060201020203" pitchFamily="18" charset="-78"/>
                <a:cs typeface="Adobe Arabic" panose="02040703060201020203" pitchFamily="18" charset="-78"/>
              </a:rPr>
              <a:t> صحابہ کرام رضوان اللہ علیہم اجمعین آنحضور </a:t>
            </a:r>
            <a:r>
              <a:rPr lang="ur-PK" sz="4400" dirty="0">
                <a:latin typeface="Adobe Arabic" panose="02040703060201020203" pitchFamily="18" charset="-78"/>
                <a:cs typeface="Adobe Arabic" panose="02040703060201020203" pitchFamily="18" charset="-78"/>
              </a:rPr>
              <a:t>ﷺ</a:t>
            </a:r>
            <a:r>
              <a:rPr lang="ar-SA" sz="4400" dirty="0">
                <a:latin typeface="Adobe Arabic" panose="02040703060201020203" pitchFamily="18" charset="-78"/>
                <a:cs typeface="Adobe Arabic" panose="02040703060201020203" pitchFamily="18" charset="-78"/>
              </a:rPr>
              <a:t> کی خدمت میں یہ چیزیں ہدیہ کے طور پر بھیجتے تھے تو آپ </a:t>
            </a:r>
            <a:r>
              <a:rPr lang="ur-PK" sz="4400" dirty="0">
                <a:latin typeface="Adobe Arabic" panose="02040703060201020203" pitchFamily="18" charset="-78"/>
                <a:cs typeface="Adobe Arabic" panose="02040703060201020203" pitchFamily="18" charset="-78"/>
              </a:rPr>
              <a:t>ﷺ</a:t>
            </a:r>
            <a:r>
              <a:rPr lang="ar-SA" sz="4400" dirty="0">
                <a:latin typeface="Adobe Arabic" panose="02040703060201020203" pitchFamily="18" charset="-78"/>
                <a:cs typeface="Adobe Arabic" panose="02040703060201020203" pitchFamily="18" charset="-78"/>
              </a:rPr>
              <a:t>بخوشی استعمال فرماتے تھے۔</a:t>
            </a:r>
            <a:endParaRPr lang="en-US" sz="4400" dirty="0">
              <a:latin typeface="Adobe Arabic" panose="02040703060201020203" pitchFamily="18" charset="-78"/>
              <a:cs typeface="Adobe Arabic" panose="02040703060201020203" pitchFamily="18" charset="-78"/>
            </a:endParaRPr>
          </a:p>
          <a:p>
            <a:pPr algn="r" rtl="1">
              <a:lnSpc>
                <a:spcPct val="150000"/>
              </a:lnSpc>
            </a:pPr>
            <a:r>
              <a:rPr lang="ur-PK" sz="4400" dirty="0">
                <a:latin typeface="Adobe Arabic" panose="02040703060201020203" pitchFamily="18" charset="-78"/>
                <a:cs typeface="Adobe Arabic" panose="02040703060201020203" pitchFamily="18" charset="-78"/>
              </a:rPr>
              <a:t>	</a:t>
            </a:r>
            <a:r>
              <a:rPr lang="ur-PK"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a:t>
            </a:r>
            <a:r>
              <a:rPr lang="ar-SA"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گلدستہ سیرت مصطفی۔ حافظ محمد ادریس</a:t>
            </a:r>
            <a:r>
              <a:rPr lang="ur-PK"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a:t>
            </a:r>
            <a:endParaRPr lang="en-US"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endParaRPr>
          </a:p>
          <a:p>
            <a:pPr algn="r" rtl="1">
              <a:lnSpc>
                <a:spcPct val="150000"/>
              </a:lnSpc>
            </a:pPr>
            <a:endParaRPr lang="en-US" sz="4400" dirty="0">
              <a:latin typeface="Adobe Arabic" panose="02040703060201020203" pitchFamily="18" charset="-78"/>
              <a:cs typeface="Adobe Arabic" panose="02040703060201020203" pitchFamily="18" charset="-78"/>
            </a:endParaRPr>
          </a:p>
        </p:txBody>
      </p:sp>
      <p:pic>
        <p:nvPicPr>
          <p:cNvPr id="4" name="Picture 3">
            <a:extLst>
              <a:ext uri="{FF2B5EF4-FFF2-40B4-BE49-F238E27FC236}">
                <a16:creationId xmlns:a16="http://schemas.microsoft.com/office/drawing/2014/main" id="{F11B5502-1451-46DE-AD5F-1C0D1FA06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10074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637" y="318390"/>
            <a:ext cx="8660387" cy="5816977"/>
          </a:xfrm>
          <a:prstGeom prst="rect">
            <a:avLst/>
          </a:prstGeom>
          <a:noFill/>
        </p:spPr>
        <p:txBody>
          <a:bodyPr wrap="square" rtlCol="0">
            <a:spAutoFit/>
          </a:bodyPr>
          <a:lstStyle/>
          <a:p>
            <a:pPr algn="r" rtl="1"/>
            <a:r>
              <a:rPr lang="en-US" sz="5400" dirty="0">
                <a:solidFill>
                  <a:srgbClr val="002060"/>
                </a:solidFill>
                <a:latin typeface="Adobe Arabic" panose="02040703060201020203" pitchFamily="18" charset="-78"/>
                <a:cs typeface="Adobe Arabic" panose="02040703060201020203" pitchFamily="18" charset="-78"/>
              </a:rPr>
              <a:t>2</a:t>
            </a:r>
            <a:r>
              <a:rPr lang="ar-SA" sz="5400" dirty="0">
                <a:solidFill>
                  <a:srgbClr val="002060"/>
                </a:solidFill>
                <a:latin typeface="Adobe Arabic" panose="02040703060201020203" pitchFamily="18" charset="-78"/>
                <a:cs typeface="Adobe Arabic" panose="02040703060201020203" pitchFamily="18" charset="-78"/>
              </a:rPr>
              <a:t>۔ طیبات کے حصول کو کبھی مباح اور کبھی باع</a:t>
            </a:r>
            <a:r>
              <a:rPr lang="ur-PK" sz="5400" dirty="0">
                <a:solidFill>
                  <a:srgbClr val="002060"/>
                </a:solidFill>
                <a:latin typeface="Adobe Arabic" panose="02040703060201020203" pitchFamily="18" charset="-78"/>
                <a:cs typeface="Adobe Arabic" panose="02040703060201020203" pitchFamily="18" charset="-78"/>
              </a:rPr>
              <a:t>ثِ</a:t>
            </a:r>
            <a:r>
              <a:rPr lang="ar-SA" sz="5400" dirty="0">
                <a:solidFill>
                  <a:srgbClr val="002060"/>
                </a:solidFill>
                <a:latin typeface="Adobe Arabic" panose="02040703060201020203" pitchFamily="18" charset="-78"/>
                <a:cs typeface="Adobe Arabic" panose="02040703060201020203" pitchFamily="18" charset="-78"/>
              </a:rPr>
              <a:t> اجر ٹہرایا</a:t>
            </a:r>
            <a:endParaRPr lang="en-US" sz="5400" dirty="0">
              <a:solidFill>
                <a:srgbClr val="002060"/>
              </a:solidFill>
              <a:latin typeface="Adobe Arabic" panose="02040703060201020203" pitchFamily="18" charset="-78"/>
              <a:cs typeface="Adobe Arabic" panose="02040703060201020203" pitchFamily="18" charset="-78"/>
            </a:endParaRPr>
          </a:p>
          <a:p>
            <a:pPr algn="r" rtl="1"/>
            <a:r>
              <a:rPr lang="ar-SA"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حضرت مقداد بن معدیکرب سے روایت ہے نبی کریم </a:t>
            </a:r>
            <a:r>
              <a:rPr lang="ur-PK"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ﷺ</a:t>
            </a:r>
            <a:r>
              <a:rPr lang="ar-SA"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نے فرمایا</a:t>
            </a:r>
            <a:r>
              <a:rPr lang="en-US" sz="4400" dirty="0">
                <a:solidFill>
                  <a:schemeClr val="bg1"/>
                </a:solidFill>
                <a:effectLst>
                  <a:outerShdw blurRad="38100" dist="38100" dir="2700000" algn="tl">
                    <a:srgbClr val="000000">
                      <a:alpha val="43137"/>
                    </a:srgbClr>
                  </a:outerShdw>
                </a:effectLst>
                <a:latin typeface="Adobe Arabic" panose="02040703060201020203" pitchFamily="18" charset="-78"/>
                <a:cs typeface="Adobe Arabic" panose="02040703060201020203" pitchFamily="18" charset="-78"/>
              </a:rPr>
              <a:t>:</a:t>
            </a:r>
          </a:p>
          <a:p>
            <a:pPr algn="r" rtl="1"/>
            <a:r>
              <a:rPr lang="ur-PK" sz="4400" dirty="0">
                <a:latin typeface="Adobe Arabic" panose="02040703060201020203" pitchFamily="18" charset="-78"/>
                <a:cs typeface="Adobe Arabic" panose="02040703060201020203" pitchFamily="18" charset="-78"/>
              </a:rPr>
              <a:t>"</a:t>
            </a:r>
            <a:r>
              <a:rPr lang="ar-SA" sz="4400" dirty="0">
                <a:latin typeface="Adobe Arabic" panose="02040703060201020203" pitchFamily="18" charset="-78"/>
                <a:cs typeface="Adobe Arabic" panose="02040703060201020203" pitchFamily="18" charset="-78"/>
              </a:rPr>
              <a:t>کسی شخص نے اپنے ہاتھ کی کمائی سے</a:t>
            </a:r>
            <a:r>
              <a:rPr lang="en-US" sz="4400" dirty="0">
                <a:latin typeface="Adobe Arabic" panose="02040703060201020203" pitchFamily="18" charset="-78"/>
                <a:cs typeface="Adobe Arabic" panose="02040703060201020203" pitchFamily="18" charset="-78"/>
              </a:rPr>
              <a:t> </a:t>
            </a:r>
            <a:r>
              <a:rPr lang="ar-SA" sz="4400" dirty="0">
                <a:latin typeface="Adobe Arabic" panose="02040703060201020203" pitchFamily="18" charset="-78"/>
                <a:cs typeface="Adobe Arabic" panose="02040703060201020203" pitchFamily="18" charset="-78"/>
              </a:rPr>
              <a:t>بہتر کبھی کوئ</a:t>
            </a:r>
            <a:r>
              <a:rPr lang="ur-PK" sz="4400" dirty="0">
                <a:latin typeface="Adobe Arabic" panose="02040703060201020203" pitchFamily="18" charset="-78"/>
                <a:cs typeface="Adobe Arabic" panose="02040703060201020203" pitchFamily="18" charset="-78"/>
              </a:rPr>
              <a:t>ی </a:t>
            </a:r>
            <a:r>
              <a:rPr lang="ar-SA" sz="4400" dirty="0">
                <a:latin typeface="Adobe Arabic" panose="02040703060201020203" pitchFamily="18" charset="-78"/>
                <a:cs typeface="Adobe Arabic" panose="02040703060201020203" pitchFamily="18" charset="-78"/>
              </a:rPr>
              <a:t>کھانا نہیں کھایا اور اللہ کے پیغمبر حضرت داؤد علیہ السلام اپنے ہاتھ سے کما کر کھایا کرتے تھے</a:t>
            </a:r>
            <a:r>
              <a:rPr lang="en-US" sz="4400" dirty="0">
                <a:latin typeface="Adobe Arabic" panose="02040703060201020203" pitchFamily="18" charset="-78"/>
                <a:cs typeface="Adobe Arabic" panose="02040703060201020203" pitchFamily="18" charset="-78"/>
              </a:rPr>
              <a:t>" </a:t>
            </a:r>
          </a:p>
          <a:p>
            <a:pPr algn="r" rtl="1"/>
            <a:r>
              <a:rPr lang="en-US" sz="4400" dirty="0">
                <a:latin typeface="Adobe Arabic" panose="02040703060201020203" pitchFamily="18" charset="-78"/>
                <a:cs typeface="Adobe Arabic" panose="02040703060201020203" pitchFamily="18" charset="-78"/>
              </a:rPr>
              <a:t>                                                              </a:t>
            </a:r>
            <a:r>
              <a:rPr lang="ur-PK" sz="4400" dirty="0">
                <a:latin typeface="Adobe Arabic" panose="02040703060201020203" pitchFamily="18" charset="-78"/>
                <a:cs typeface="Adobe Arabic" panose="02040703060201020203" pitchFamily="18" charset="-78"/>
              </a:rPr>
              <a:t>(</a:t>
            </a:r>
            <a:r>
              <a:rPr lang="ar-SA" sz="4400" dirty="0">
                <a:latin typeface="Adobe Arabic" panose="02040703060201020203" pitchFamily="18" charset="-78"/>
                <a:cs typeface="Adobe Arabic" panose="02040703060201020203" pitchFamily="18" charset="-78"/>
              </a:rPr>
              <a:t>بخاری</a:t>
            </a:r>
            <a:r>
              <a:rPr lang="ur-PK" sz="4400" dirty="0">
                <a:latin typeface="Adobe Arabic" panose="02040703060201020203" pitchFamily="18" charset="-78"/>
                <a:cs typeface="Adobe Arabic" panose="02040703060201020203" pitchFamily="18" charset="-78"/>
              </a:rPr>
              <a:t>)</a:t>
            </a:r>
            <a:endParaRPr lang="en-US" sz="4400" dirty="0">
              <a:latin typeface="Adobe Arabic" panose="02040703060201020203" pitchFamily="18" charset="-78"/>
              <a:cs typeface="Adobe Arabic" panose="02040703060201020203" pitchFamily="18" charset="-78"/>
            </a:endParaRPr>
          </a:p>
        </p:txBody>
      </p:sp>
      <p:pic>
        <p:nvPicPr>
          <p:cNvPr id="3" name="Picture 2">
            <a:extLst>
              <a:ext uri="{FF2B5EF4-FFF2-40B4-BE49-F238E27FC236}">
                <a16:creationId xmlns:a16="http://schemas.microsoft.com/office/drawing/2014/main" id="{FE10C96B-5FDE-4DDD-ACBE-013438D69E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2971"/>
          </a:xfrm>
          <a:prstGeom prst="rect">
            <a:avLst/>
          </a:prstGeom>
        </p:spPr>
      </p:pic>
    </p:spTree>
    <p:extLst>
      <p:ext uri="{BB962C8B-B14F-4D97-AF65-F5344CB8AC3E}">
        <p14:creationId xmlns:p14="http://schemas.microsoft.com/office/powerpoint/2010/main" val="245382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151" y="225084"/>
            <a:ext cx="8299938" cy="6401753"/>
          </a:xfrm>
          <a:prstGeom prst="rect">
            <a:avLst/>
          </a:prstGeom>
          <a:noFill/>
        </p:spPr>
        <p:txBody>
          <a:bodyPr wrap="square" rtlCol="0">
            <a:spAutoFit/>
          </a:bodyPr>
          <a:lstStyle/>
          <a:p>
            <a:pPr algn="r" rtl="1"/>
            <a:r>
              <a:rPr lang="en-US" sz="5400" dirty="0">
                <a:solidFill>
                  <a:srgbClr val="002060"/>
                </a:solidFill>
                <a:latin typeface="Adobe Arabic" panose="02040703060201020203" pitchFamily="18" charset="-78"/>
                <a:cs typeface="Adobe Arabic" panose="02040703060201020203" pitchFamily="18" charset="-78"/>
              </a:rPr>
              <a:t>3</a:t>
            </a:r>
            <a:r>
              <a:rPr lang="ar-SA" sz="5400" dirty="0">
                <a:solidFill>
                  <a:srgbClr val="002060"/>
                </a:solidFill>
                <a:latin typeface="Adobe Arabic" panose="02040703060201020203" pitchFamily="18" charset="-78"/>
                <a:cs typeface="Adobe Arabic" panose="02040703060201020203" pitchFamily="18" charset="-78"/>
              </a:rPr>
              <a:t>۔ سامان</a:t>
            </a:r>
            <a:r>
              <a:rPr lang="ur-PK" sz="5400" dirty="0">
                <a:solidFill>
                  <a:srgbClr val="002060"/>
                </a:solidFill>
                <a:latin typeface="Adobe Arabic" panose="02040703060201020203" pitchFamily="18" charset="-78"/>
                <a:cs typeface="Adobe Arabic" panose="02040703060201020203" pitchFamily="18" charset="-78"/>
              </a:rPr>
              <a:t>ِ</a:t>
            </a:r>
            <a:r>
              <a:rPr lang="ar-SA" sz="5400" dirty="0">
                <a:solidFill>
                  <a:srgbClr val="002060"/>
                </a:solidFill>
                <a:latin typeface="Adobe Arabic" panose="02040703060201020203" pitchFamily="18" charset="-78"/>
                <a:cs typeface="Adobe Arabic" panose="02040703060201020203" pitchFamily="18" charset="-78"/>
              </a:rPr>
              <a:t> دنیا کے حصول میں روح کو بدن پر اور آخرت کو دنیا پر ترجیح دی</a:t>
            </a:r>
            <a:endParaRPr lang="ur-PK" sz="5400" dirty="0">
              <a:solidFill>
                <a:srgbClr val="002060"/>
              </a:solidFill>
              <a:latin typeface="Adobe Arabic" panose="02040703060201020203" pitchFamily="18" charset="-78"/>
              <a:cs typeface="Adobe Arabic" panose="02040703060201020203" pitchFamily="18" charset="-78"/>
            </a:endParaRPr>
          </a:p>
          <a:p>
            <a:pPr algn="r" rtl="1"/>
            <a:endParaRPr lang="en-US" sz="1600" dirty="0">
              <a:solidFill>
                <a:srgbClr val="002060"/>
              </a:solidFill>
              <a:latin typeface="Adobe Arabic" panose="02040703060201020203" pitchFamily="18" charset="-78"/>
              <a:cs typeface="Adobe Arabic" panose="02040703060201020203" pitchFamily="18" charset="-78"/>
            </a:endParaRPr>
          </a:p>
          <a:p>
            <a:pPr algn="r" rtl="1"/>
            <a:r>
              <a:rPr lang="ur-PK" sz="6600" dirty="0">
                <a:latin typeface="Arabic Typesetting" panose="03020402040406030203" pitchFamily="66" charset="-78"/>
                <a:cs typeface="Arabic Typesetting" panose="03020402040406030203" pitchFamily="66" charset="-78"/>
              </a:rPr>
              <a:t>"</a:t>
            </a:r>
            <a:r>
              <a:rPr lang="ar-SA" sz="6600" dirty="0">
                <a:latin typeface="Arabic Typesetting" panose="03020402040406030203" pitchFamily="66" charset="-78"/>
                <a:cs typeface="Arabic Typesetting" panose="03020402040406030203" pitchFamily="66" charset="-78"/>
              </a:rPr>
              <a:t>و</a:t>
            </a:r>
            <a:r>
              <a:rPr lang="ur-PK" sz="6600" dirty="0">
                <a:latin typeface="Arabic Typesetting" panose="03020402040406030203" pitchFamily="66" charset="-78"/>
                <a:cs typeface="Arabic Typesetting" panose="03020402040406030203" pitchFamily="66" charset="-78"/>
              </a:rPr>
              <a:t>َ</a:t>
            </a:r>
            <a:r>
              <a:rPr lang="ar-SA" sz="6600" dirty="0">
                <a:latin typeface="Arabic Typesetting" panose="03020402040406030203" pitchFamily="66" charset="-78"/>
                <a:cs typeface="Arabic Typesetting" panose="03020402040406030203" pitchFamily="66" charset="-78"/>
              </a:rPr>
              <a:t>الآخرۃ</a:t>
            </a:r>
            <a:r>
              <a:rPr lang="ur-PK" sz="6600" dirty="0">
                <a:latin typeface="Arabic Typesetting" panose="03020402040406030203" pitchFamily="66" charset="-78"/>
                <a:cs typeface="Arabic Typesetting" panose="03020402040406030203" pitchFamily="66" charset="-78"/>
              </a:rPr>
              <a:t>ُ</a:t>
            </a:r>
            <a:r>
              <a:rPr lang="ar-SA" sz="6600" dirty="0">
                <a:latin typeface="Arabic Typesetting" panose="03020402040406030203" pitchFamily="66" charset="-78"/>
                <a:cs typeface="Arabic Typesetting" panose="03020402040406030203" pitchFamily="66" charset="-78"/>
              </a:rPr>
              <a:t> خ</a:t>
            </a:r>
            <a:r>
              <a:rPr lang="ur-PK" sz="6600" dirty="0">
                <a:latin typeface="Arabic Typesetting" panose="03020402040406030203" pitchFamily="66" charset="-78"/>
                <a:cs typeface="Arabic Typesetting" panose="03020402040406030203" pitchFamily="66" charset="-78"/>
              </a:rPr>
              <a:t>َ</a:t>
            </a:r>
            <a:r>
              <a:rPr lang="ar-SA" sz="6600" dirty="0">
                <a:latin typeface="Arabic Typesetting" panose="03020402040406030203" pitchFamily="66" charset="-78"/>
                <a:cs typeface="Arabic Typesetting" panose="03020402040406030203" pitchFamily="66" charset="-78"/>
              </a:rPr>
              <a:t>یر</a:t>
            </a:r>
            <a:r>
              <a:rPr lang="ur-PK" sz="6600" dirty="0">
                <a:latin typeface="Arabic Typesetting" panose="03020402040406030203" pitchFamily="66" charset="-78"/>
                <a:cs typeface="Arabic Typesetting" panose="03020402040406030203" pitchFamily="66" charset="-78"/>
              </a:rPr>
              <a:t>ٌ</a:t>
            </a:r>
            <a:r>
              <a:rPr lang="ar-SA" sz="6600" dirty="0">
                <a:latin typeface="Arabic Typesetting" panose="03020402040406030203" pitchFamily="66" charset="-78"/>
                <a:cs typeface="Arabic Typesetting" panose="03020402040406030203" pitchFamily="66" charset="-78"/>
              </a:rPr>
              <a:t> و</a:t>
            </a:r>
            <a:r>
              <a:rPr lang="ur-PK" sz="6600" dirty="0">
                <a:latin typeface="Arabic Typesetting" panose="03020402040406030203" pitchFamily="66" charset="-78"/>
                <a:cs typeface="Arabic Typesetting" panose="03020402040406030203" pitchFamily="66" charset="-78"/>
              </a:rPr>
              <a:t>َ</a:t>
            </a:r>
            <a:r>
              <a:rPr lang="ar-SA" sz="6600" dirty="0">
                <a:latin typeface="Arabic Typesetting" panose="03020402040406030203" pitchFamily="66" charset="-78"/>
                <a:cs typeface="Arabic Typesetting" panose="03020402040406030203" pitchFamily="66" charset="-78"/>
              </a:rPr>
              <a:t> ا</a:t>
            </a:r>
            <a:r>
              <a:rPr lang="ur-PK" sz="6600" dirty="0">
                <a:latin typeface="Arabic Typesetting" panose="03020402040406030203" pitchFamily="66" charset="-78"/>
                <a:cs typeface="Arabic Typesetting" panose="03020402040406030203" pitchFamily="66" charset="-78"/>
              </a:rPr>
              <a:t>َ</a:t>
            </a:r>
            <a:r>
              <a:rPr lang="ar-SA" sz="6600" dirty="0">
                <a:latin typeface="Arabic Typesetting" panose="03020402040406030203" pitchFamily="66" charset="-78"/>
                <a:cs typeface="Arabic Typesetting" panose="03020402040406030203" pitchFamily="66" charset="-78"/>
              </a:rPr>
              <a:t>بق</a:t>
            </a:r>
            <a:r>
              <a:rPr lang="ur-PK" sz="6600" dirty="0">
                <a:latin typeface="Arabic Typesetting" panose="03020402040406030203" pitchFamily="66" charset="-78"/>
                <a:cs typeface="Arabic Typesetting" panose="03020402040406030203" pitchFamily="66" charset="-78"/>
              </a:rPr>
              <a:t>ٰی"</a:t>
            </a:r>
            <a:endParaRPr lang="en-US" sz="6600" dirty="0">
              <a:latin typeface="Arabic Typesetting" panose="03020402040406030203" pitchFamily="66" charset="-78"/>
              <a:cs typeface="Arabic Typesetting" panose="03020402040406030203" pitchFamily="66" charset="-78"/>
            </a:endParaRPr>
          </a:p>
          <a:p>
            <a:pPr algn="r" rtl="1"/>
            <a:r>
              <a:rPr lang="ar-SA" sz="4400" dirty="0">
                <a:latin typeface="Adobe Arabic" panose="02040703060201020203" pitchFamily="18" charset="-78"/>
                <a:cs typeface="Adobe Arabic" panose="02040703060201020203" pitchFamily="18" charset="-78"/>
              </a:rPr>
              <a:t>سن</a:t>
            </a:r>
            <a:r>
              <a:rPr lang="en-US" sz="4400" dirty="0">
                <a:latin typeface="Adobe Arabic" panose="02040703060201020203" pitchFamily="18" charset="-78"/>
                <a:cs typeface="Adobe Arabic" panose="02040703060201020203" pitchFamily="18" charset="-78"/>
              </a:rPr>
              <a:t> 7 </a:t>
            </a:r>
            <a:r>
              <a:rPr lang="ar-SA" sz="4400" dirty="0">
                <a:latin typeface="Adobe Arabic" panose="02040703060201020203" pitchFamily="18" charset="-78"/>
                <a:cs typeface="Adobe Arabic" panose="02040703060201020203" pitchFamily="18" charset="-78"/>
              </a:rPr>
              <a:t>ہجری میں خیبر کی فتح کے بعد معمول بن چکا تھا کہاس کی آمدنی سے تمام ازواج مطہرات کو سال بھر کا خرچ دے دیا جاتا تھا۔ یہ سوال </a:t>
            </a:r>
            <a:r>
              <a:rPr lang="ur-PK" sz="4400" dirty="0">
                <a:latin typeface="Adobe Arabic" panose="02040703060201020203" pitchFamily="18" charset="-78"/>
                <a:cs typeface="Adobe Arabic" panose="02040703060201020203" pitchFamily="18" charset="-78"/>
              </a:rPr>
              <a:t>ذ</a:t>
            </a:r>
            <a:r>
              <a:rPr lang="ar-SA" sz="4400" dirty="0">
                <a:latin typeface="Adobe Arabic" panose="02040703060201020203" pitchFamily="18" charset="-78"/>
                <a:cs typeface="Adobe Arabic" panose="02040703060201020203" pitchFamily="18" charset="-78"/>
              </a:rPr>
              <a:t>ہن میں اٹھتا ہے کہ پھر کئ</a:t>
            </a:r>
            <a:r>
              <a:rPr lang="ur-PK" sz="4400" dirty="0">
                <a:latin typeface="Adobe Arabic" panose="02040703060201020203" pitchFamily="18" charset="-78"/>
                <a:cs typeface="Adobe Arabic" panose="02040703060201020203" pitchFamily="18" charset="-78"/>
              </a:rPr>
              <a:t>ی</a:t>
            </a:r>
            <a:r>
              <a:rPr lang="ar-SA" sz="4400" dirty="0">
                <a:latin typeface="Adobe Arabic" panose="02040703060201020203" pitchFamily="18" charset="-78"/>
                <a:cs typeface="Adobe Arabic" panose="02040703060201020203" pitchFamily="18" charset="-78"/>
              </a:rPr>
              <a:t> کئ</a:t>
            </a:r>
            <a:r>
              <a:rPr lang="ur-PK" sz="4400" dirty="0">
                <a:latin typeface="Adobe Arabic" panose="02040703060201020203" pitchFamily="18" charset="-78"/>
                <a:cs typeface="Adobe Arabic" panose="02040703060201020203" pitchFamily="18" charset="-78"/>
              </a:rPr>
              <a:t>ی</a:t>
            </a:r>
            <a:r>
              <a:rPr lang="ar-SA" sz="4400" dirty="0">
                <a:latin typeface="Adobe Arabic" panose="02040703060201020203" pitchFamily="18" charset="-78"/>
                <a:cs typeface="Adobe Arabic" panose="02040703060201020203" pitchFamily="18" charset="-78"/>
              </a:rPr>
              <a:t> دن گھر میں فاقے کیوں ہوتے تھے۔ </a:t>
            </a:r>
            <a:endParaRPr lang="en-US" sz="4400" dirty="0">
              <a:latin typeface="Adobe Arabic" panose="02040703060201020203" pitchFamily="18" charset="-78"/>
              <a:cs typeface="Adobe Arabic" panose="02040703060201020203" pitchFamily="18" charset="-78"/>
            </a:endParaRPr>
          </a:p>
        </p:txBody>
      </p:sp>
      <p:pic>
        <p:nvPicPr>
          <p:cNvPr id="3" name="Picture 2">
            <a:extLst>
              <a:ext uri="{FF2B5EF4-FFF2-40B4-BE49-F238E27FC236}">
                <a16:creationId xmlns:a16="http://schemas.microsoft.com/office/drawing/2014/main" id="{CEDC7BAE-C211-45A0-8ECB-80D0EAF5C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82213"/>
          </a:xfrm>
          <a:prstGeom prst="rect">
            <a:avLst/>
          </a:prstGeom>
        </p:spPr>
      </p:pic>
    </p:spTree>
    <p:extLst>
      <p:ext uri="{BB962C8B-B14F-4D97-AF65-F5344CB8AC3E}">
        <p14:creationId xmlns:p14="http://schemas.microsoft.com/office/powerpoint/2010/main" val="855811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7102" y="1417538"/>
            <a:ext cx="8299938" cy="4070345"/>
          </a:xfrm>
          <a:prstGeom prst="rect">
            <a:avLst/>
          </a:prstGeom>
          <a:noFill/>
        </p:spPr>
        <p:txBody>
          <a:bodyPr wrap="square" rtlCol="0">
            <a:spAutoFit/>
          </a:bodyPr>
          <a:lstStyle/>
          <a:p>
            <a:pPr algn="r" rtl="1">
              <a:lnSpc>
                <a:spcPct val="150000"/>
              </a:lnSpc>
            </a:pPr>
            <a:r>
              <a:rPr lang="ar-SA" sz="4400" dirty="0">
                <a:latin typeface="Adobe Arabic" panose="02040703060201020203" pitchFamily="18" charset="-78"/>
                <a:cs typeface="Adobe Arabic" panose="02040703060201020203" pitchFamily="18" charset="-78"/>
              </a:rPr>
              <a:t> </a:t>
            </a:r>
            <a:r>
              <a:rPr lang="ur-PK" sz="4400" dirty="0">
                <a:latin typeface="Adobe Arabic" panose="02040703060201020203" pitchFamily="18" charset="-78"/>
                <a:cs typeface="Adobe Arabic" panose="02040703060201020203" pitchFamily="18" charset="-78"/>
              </a:rPr>
              <a:t>	</a:t>
            </a:r>
            <a:r>
              <a:rPr lang="en-US" sz="4400" dirty="0">
                <a:latin typeface="Adobe Arabic" panose="02040703060201020203" pitchFamily="18" charset="-78"/>
                <a:cs typeface="Adobe Arabic" panose="02040703060201020203" pitchFamily="18" charset="-78"/>
              </a:rPr>
              <a:t> </a:t>
            </a:r>
            <a:r>
              <a:rPr lang="ar-SA" sz="4400" dirty="0">
                <a:latin typeface="Adobe Arabic" panose="02040703060201020203" pitchFamily="18" charset="-78"/>
                <a:cs typeface="Adobe Arabic" panose="02040703060201020203" pitchFamily="18" charset="-78"/>
              </a:rPr>
              <a:t>شبلی نعمانی نے</a:t>
            </a:r>
            <a:r>
              <a:rPr lang="ur-PK" sz="4400" dirty="0">
                <a:latin typeface="Adobe Arabic" panose="02040703060201020203" pitchFamily="18" charset="-78"/>
                <a:cs typeface="Adobe Arabic" panose="02040703060201020203" pitchFamily="18" charset="-78"/>
              </a:rPr>
              <a:t>“</a:t>
            </a:r>
            <a:r>
              <a:rPr lang="ar-SA" sz="4400" dirty="0">
                <a:latin typeface="Adobe Arabic" panose="02040703060201020203" pitchFamily="18" charset="-78"/>
                <a:cs typeface="Adobe Arabic" panose="02040703060201020203" pitchFamily="18" charset="-78"/>
              </a:rPr>
              <a:t>سیرت النبی</a:t>
            </a:r>
            <a:r>
              <a:rPr lang="ur-PK" sz="4400" dirty="0">
                <a:latin typeface="Adobe Arabic" panose="02040703060201020203" pitchFamily="18" charset="-78"/>
                <a:cs typeface="Adobe Arabic" panose="02040703060201020203" pitchFamily="18" charset="-78"/>
              </a:rPr>
              <a:t>”</a:t>
            </a:r>
            <a:r>
              <a:rPr lang="en-US" sz="4400" dirty="0">
                <a:latin typeface="Adobe Arabic" panose="02040703060201020203" pitchFamily="18" charset="-78"/>
                <a:cs typeface="Adobe Arabic" panose="02040703060201020203" pitchFamily="18" charset="-78"/>
              </a:rPr>
              <a:t> </a:t>
            </a:r>
            <a:r>
              <a:rPr lang="ur-PK" sz="4400" dirty="0">
                <a:latin typeface="Adobe Arabic" panose="02040703060201020203" pitchFamily="18" charset="-78"/>
                <a:cs typeface="Adobe Arabic" panose="02040703060201020203" pitchFamily="18" charset="-78"/>
              </a:rPr>
              <a:t>میں </a:t>
            </a:r>
            <a:r>
              <a:rPr lang="ar-SA" sz="4400" dirty="0">
                <a:latin typeface="Adobe Arabic" panose="02040703060201020203" pitchFamily="18" charset="-78"/>
                <a:cs typeface="Adobe Arabic" panose="02040703060201020203" pitchFamily="18" charset="-78"/>
              </a:rPr>
              <a:t>اس کا جواب دیا ہے کہ بلا شبہ آپ </a:t>
            </a:r>
            <a:r>
              <a:rPr lang="ur-PK" sz="4400" dirty="0">
                <a:latin typeface="Adobe Arabic" panose="02040703060201020203" pitchFamily="18" charset="-78"/>
                <a:cs typeface="Adobe Arabic" panose="02040703060201020203" pitchFamily="18" charset="-78"/>
              </a:rPr>
              <a:t>ﷺ</a:t>
            </a:r>
            <a:r>
              <a:rPr lang="ar-SA" sz="4400" dirty="0">
                <a:latin typeface="Adobe Arabic" panose="02040703060201020203" pitchFamily="18" charset="-78"/>
                <a:cs typeface="Adobe Arabic" panose="02040703060201020203" pitchFamily="18" charset="-78"/>
              </a:rPr>
              <a:t> نفقہ آمدنی میں سے لے لیتے تھے لیکن آپ </a:t>
            </a:r>
            <a:r>
              <a:rPr lang="ur-PK" sz="4400" dirty="0">
                <a:latin typeface="Adobe Arabic" panose="02040703060201020203" pitchFamily="18" charset="-78"/>
                <a:cs typeface="Adobe Arabic" panose="02040703060201020203" pitchFamily="18" charset="-78"/>
              </a:rPr>
              <a:t>	ﷺ</a:t>
            </a:r>
            <a:r>
              <a:rPr lang="ar-SA" sz="4400" dirty="0">
                <a:latin typeface="Adobe Arabic" panose="02040703060201020203" pitchFamily="18" charset="-78"/>
                <a:cs typeface="Adobe Arabic" panose="02040703060201020203" pitchFamily="18" charset="-78"/>
              </a:rPr>
              <a:t> اپنے لئے جو کچھ رکھ لیتے تھے وہ بھی اہل حاجت کی نذر ہو جاتا تھا۔</a:t>
            </a:r>
            <a:endParaRPr lang="ur-PK" sz="4400" dirty="0">
              <a:latin typeface="Adobe Arabic" panose="02040703060201020203" pitchFamily="18" charset="-78"/>
              <a:cs typeface="Adobe Arabic" panose="02040703060201020203" pitchFamily="18" charset="-78"/>
            </a:endParaRPr>
          </a:p>
        </p:txBody>
      </p:sp>
      <p:pic>
        <p:nvPicPr>
          <p:cNvPr id="3" name="Picture 2">
            <a:extLst>
              <a:ext uri="{FF2B5EF4-FFF2-40B4-BE49-F238E27FC236}">
                <a16:creationId xmlns:a16="http://schemas.microsoft.com/office/drawing/2014/main" id="{C0E6BE43-0333-4A86-9E41-88A4648CBC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802"/>
          </a:xfrm>
          <a:prstGeom prst="rect">
            <a:avLst/>
          </a:prstGeom>
        </p:spPr>
      </p:pic>
    </p:spTree>
    <p:extLst>
      <p:ext uri="{BB962C8B-B14F-4D97-AF65-F5344CB8AC3E}">
        <p14:creationId xmlns:p14="http://schemas.microsoft.com/office/powerpoint/2010/main" val="5182826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699</TotalTime>
  <Words>2066</Words>
  <Application>Microsoft Office PowerPoint</Application>
  <PresentationFormat>Widescreen</PresentationFormat>
  <Paragraphs>104</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Adobe Arabic</vt:lpstr>
      <vt:lpstr>Alvi Nastaleeq</vt:lpstr>
      <vt:lpstr>Arabic Typesetting</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cp:lastModifiedBy>
  <cp:revision>114</cp:revision>
  <dcterms:created xsi:type="dcterms:W3CDTF">2018-03-14T09:26:31Z</dcterms:created>
  <dcterms:modified xsi:type="dcterms:W3CDTF">2021-10-07T05:28:23Z</dcterms:modified>
</cp:coreProperties>
</file>